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1" r:id="rId13"/>
    <p:sldId id="272" r:id="rId14"/>
    <p:sldId id="269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5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4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wmf"/><Relationship Id="rId1" Type="http://schemas.openxmlformats.org/officeDocument/2006/relationships/image" Target="../media/image19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4.png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8.wmf"/><Relationship Id="rId18" Type="http://schemas.openxmlformats.org/officeDocument/2006/relationships/image" Target="../media/image40.wmf"/><Relationship Id="rId3" Type="http://schemas.openxmlformats.org/officeDocument/2006/relationships/oleObject" Target="../embeddings/oleObject30.bin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4.bin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7.wmf"/><Relationship Id="rId5" Type="http://schemas.openxmlformats.org/officeDocument/2006/relationships/image" Target="../media/image42.png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33.bin"/><Relationship Id="rId4" Type="http://schemas.openxmlformats.org/officeDocument/2006/relationships/image" Target="../media/image34.wmf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1.png"/><Relationship Id="rId4" Type="http://schemas.openxmlformats.org/officeDocument/2006/relationships/image" Target="../media/image3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12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2.bin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1.wmf"/><Relationship Id="rId5" Type="http://schemas.openxmlformats.org/officeDocument/2006/relationships/image" Target="../media/image24.png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24.bin"/><Relationship Id="rId4" Type="http://schemas.openxmlformats.org/officeDocument/2006/relationships/image" Target="../media/image19.wmf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29.png"/><Relationship Id="rId4" Type="http://schemas.openxmlformats.org/officeDocument/2006/relationships/image" Target="../media/image26.png"/><Relationship Id="rId9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397" y="450760"/>
            <a:ext cx="117026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5:KHẢO 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 SỰ BIẾN THIÊN VÀ VẼ ĐỒ THỊ CỦA HÀM SỐ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8185" y="1210614"/>
            <a:ext cx="92212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TÓM TẮT LÍ THUYẾT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0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Khảo sát hàm đa thức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Sơ đồ khảo sát hàm đa thức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1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Tập xác định : D = R 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0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2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đạo hàm y’, tìm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x0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phương trình y’= 0, tính y( x0 ).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3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Lập bảng biến thiên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914400" y="4982891"/>
            <a:ext cx="8925058" cy="9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66292" y="5547281"/>
            <a:ext cx="8925058" cy="9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72318" y="4638045"/>
            <a:ext cx="38637" cy="1661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95800" y="4624272"/>
            <a:ext cx="553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95801" y="575858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060726"/>
              </p:ext>
            </p:extLst>
          </p:nvPr>
        </p:nvGraphicFramePr>
        <p:xfrm>
          <a:off x="1093737" y="5006125"/>
          <a:ext cx="504210" cy="480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3" imgW="152280" imgH="228600" progId="Equation.DSMT4">
                  <p:embed/>
                </p:oleObj>
              </mc:Choice>
              <mc:Fallback>
                <p:oleObj name="Equation" r:id="rId3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3737" y="5006125"/>
                        <a:ext cx="504210" cy="480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889371" y="4618916"/>
            <a:ext cx="5685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61135" y="5096252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171587"/>
              </p:ext>
            </p:extLst>
          </p:nvPr>
        </p:nvGraphicFramePr>
        <p:xfrm>
          <a:off x="4501166" y="5045712"/>
          <a:ext cx="504210" cy="480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01166" y="5045712"/>
                        <a:ext cx="504210" cy="480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2299510" y="5760316"/>
            <a:ext cx="50672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7529" y="1156608"/>
            <a:ext cx="72122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Ví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dụ1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Khảo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sát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thiên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vẽ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đồ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thị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hàm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y = 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FFFF00"/>
                </a:solidFill>
                <a:latin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-2x</a:t>
            </a:r>
            <a:r>
              <a:rPr lang="en-US" sz="2000" baseline="30000" dirty="0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7" name="Rectangle 6"/>
          <p:cNvSpPr/>
          <p:nvPr/>
        </p:nvSpPr>
        <p:spPr>
          <a:xfrm>
            <a:off x="2757149" y="1603627"/>
            <a:ext cx="115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3710" marR="0">
              <a:spcBef>
                <a:spcPts val="170"/>
              </a:spcBef>
              <a:spcAft>
                <a:spcPts val="0"/>
              </a:spcAft>
            </a:pPr>
            <a:r>
              <a:rPr lang="vi-VN" b="1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vi-VN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b="1" u="sng" kern="0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 flipV="1">
            <a:off x="1194785" y="2518493"/>
            <a:ext cx="4845407" cy="412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136049"/>
              </p:ext>
            </p:extLst>
          </p:nvPr>
        </p:nvGraphicFramePr>
        <p:xfrm>
          <a:off x="1194786" y="3514887"/>
          <a:ext cx="677600" cy="102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3" imgW="1701800" imgH="711200" progId="Equation.DSMT4">
                  <p:embed/>
                </p:oleObj>
              </mc:Choice>
              <mc:Fallback>
                <p:oleObj name="Equation" r:id="rId3" imgW="1701800" imgH="71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786" y="3514887"/>
                        <a:ext cx="677600" cy="1028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44090" y="2355938"/>
            <a:ext cx="941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 </a:t>
            </a:r>
            <a:r>
              <a:rPr lang="en-US" dirty="0" err="1" smtClean="0"/>
              <a:t>có</a:t>
            </a:r>
            <a:endParaRPr lang="en-US" dirty="0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677654" y="2355938"/>
                <a:ext cx="3309303" cy="10297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b="1" i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mr>
                        <m:mr>
                          <m:e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b="1" i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⇔</m:t>
                            </m:r>
                            <m:d>
                              <m:dPr>
                                <m:begChr m:val="["/>
                                <m:endChr m:val=""/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=&gt;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=±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=&gt;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654" y="2355938"/>
                <a:ext cx="3309303" cy="102970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08120" y="1877818"/>
            <a:ext cx="1764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3710" marR="0">
              <a:spcBef>
                <a:spcPts val="170"/>
              </a:spcBef>
              <a:spcAft>
                <a:spcPts val="0"/>
              </a:spcAft>
            </a:pPr>
            <a:r>
              <a:rPr lang="en-US" sz="20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TXĐ</a:t>
            </a:r>
            <a:r>
              <a:rPr lang="vi-VN" sz="20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000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D=R</a:t>
            </a:r>
            <a:endParaRPr lang="en-US" sz="20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33586" y="4018742"/>
            <a:ext cx="61863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Times New Roman" panose="02020603050405020304" pitchFamily="18" charset="0"/>
              </a:rPr>
              <a:t>x      -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           </a:t>
            </a:r>
            <a:r>
              <a:rPr 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   -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1           </a:t>
            </a:r>
            <a:r>
              <a:rPr 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     0                   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1                 + </a:t>
            </a:r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1425853" y="4309122"/>
            <a:ext cx="662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dirty="0" smtClean="0">
                <a:solidFill>
                  <a:srgbClr val="141DDA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141DDA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>
            <a:off x="1440145" y="4852410"/>
            <a:ext cx="662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dirty="0" smtClean="0">
                <a:solidFill>
                  <a:srgbClr val="141DDA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141DDA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1769942" y="4111577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324137" y="4429222"/>
            <a:ext cx="6832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Times New Roman" panose="02020603050405020304" pitchFamily="18" charset="0"/>
              </a:rPr>
              <a:t>y’                   -      </a:t>
            </a:r>
            <a:r>
              <a:rPr lang="en-US" dirty="0" smtClean="0">
                <a:latin typeface="Times New Roman" panose="02020603050405020304" pitchFamily="18" charset="0"/>
              </a:rPr>
              <a:t>      0           +        </a:t>
            </a:r>
            <a:r>
              <a:rPr lang="en-US" dirty="0">
                <a:latin typeface="Times New Roman" panose="02020603050405020304" pitchFamily="18" charset="0"/>
              </a:rPr>
              <a:t>0          </a:t>
            </a:r>
            <a:r>
              <a:rPr lang="en-US" dirty="0" smtClean="0">
                <a:latin typeface="Times New Roman" panose="02020603050405020304" pitchFamily="18" charset="0"/>
              </a:rPr>
              <a:t>-             0         +                 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345484" y="494441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Times New Roman" panose="02020603050405020304" pitchFamily="18" charset="0"/>
              </a:rPr>
              <a:t>y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006299" y="4944411"/>
            <a:ext cx="1393724" cy="504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686224" y="4944411"/>
            <a:ext cx="1054329" cy="504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087155" y="4944411"/>
            <a:ext cx="1133341" cy="5387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48530" y="4957617"/>
            <a:ext cx="1159098" cy="5255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393083" y="534633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Times New Roman" panose="02020603050405020304" pitchFamily="18" charset="0"/>
              </a:rPr>
              <a:t>-4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96000" y="534633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Times New Roman" panose="02020603050405020304" pitchFamily="18" charset="0"/>
              </a:rPr>
              <a:t>-4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672377" y="479737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Times New Roman" panose="02020603050405020304" pitchFamily="18" charset="0"/>
              </a:rPr>
              <a:t>-3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28738" y="4852410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+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8147081" y="4968228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+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794196" y="5713420"/>
            <a:ext cx="9058142" cy="80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marR="1329055">
              <a:lnSpc>
                <a:spcPct val="110000"/>
              </a:lnSpc>
              <a:spcBef>
                <a:spcPts val="805"/>
              </a:spcBef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Hàm số đồng biến trên </a:t>
            </a:r>
            <a:r>
              <a:rPr lang="vi-VN" sz="2400" dirty="0" smtClean="0">
                <a:latin typeface="Symbol" panose="05050102010706020507" pitchFamily="18" charset="2"/>
                <a:ea typeface="Times New Roman" panose="02020603050405020304" pitchFamily="18" charset="0"/>
              </a:rPr>
              <a:t>(</a:t>
            </a:r>
            <a:r>
              <a:rPr lang="vi-VN" dirty="0" smtClean="0"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</a:rPr>
              <a:t>1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spc="10" dirty="0" smtClean="0">
                <a:latin typeface="Symbol" panose="05050102010706020507" pitchFamily="18" charset="2"/>
                <a:ea typeface="Times New Roman" panose="02020603050405020304" pitchFamily="18" charset="0"/>
              </a:rPr>
              <a:t>)</a:t>
            </a:r>
            <a:r>
              <a:rPr lang="vi-VN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</a:t>
            </a:r>
            <a:r>
              <a:rPr lang="vi-VN" sz="2400" spc="-70" dirty="0">
                <a:latin typeface="Symbol" panose="05050102010706020507" pitchFamily="18" charset="2"/>
                <a:ea typeface="Times New Roman" panose="02020603050405020304" pitchFamily="18" charset="0"/>
              </a:rPr>
              <a:t>(</a:t>
            </a:r>
            <a:r>
              <a:rPr lang="vi-VN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1; </a:t>
            </a:r>
            <a:r>
              <a:rPr lang="vi-VN" spc="15" dirty="0">
                <a:latin typeface="Symbol" panose="05050102010706020507" pitchFamily="18" charset="2"/>
                <a:ea typeface="Times New Roman" panose="02020603050405020304" pitchFamily="18" charset="0"/>
              </a:rPr>
              <a:t>+¥</a:t>
            </a:r>
            <a:r>
              <a:rPr lang="vi-VN" sz="2400" spc="15" dirty="0">
                <a:latin typeface="Symbol" panose="05050102010706020507" pitchFamily="18" charset="2"/>
                <a:ea typeface="Times New Roman" panose="02020603050405020304" pitchFamily="18" charset="0"/>
              </a:rPr>
              <a:t>)</a:t>
            </a:r>
            <a:r>
              <a:rPr lang="vi-VN" sz="2400" spc="-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nghịch biến trên 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(-</a:t>
            </a:r>
            <a:r>
              <a:rPr lang="vi-VN" spc="15" dirty="0" smtClean="0">
                <a:latin typeface="Symbol" panose="05050102010706020507" pitchFamily="18" charset="2"/>
                <a:ea typeface="Times New Roman" panose="02020603050405020304" pitchFamily="18" charset="0"/>
              </a:rPr>
              <a:t>¥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1)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(0;1)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Hàm số đạt cực đại tại điểm 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cực tiểu tại điểm (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1;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-4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(-1;-4)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8003" y="3540504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Bảng biến thiên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632" y="458926"/>
            <a:ext cx="829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5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  <p:bldP spid="23" grpId="0"/>
      <p:bldP spid="24" grpId="0"/>
      <p:bldP spid="27" grpId="0"/>
      <p:bldP spid="28" grpId="0" animBg="1"/>
      <p:bldP spid="29" grpId="0" animBg="1"/>
      <p:bldP spid="30" grpId="0" animBg="1"/>
      <p:bldP spid="31" grpId="0"/>
      <p:bldP spid="3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 noChangeAspect="1"/>
          </p:cNvGrpSpPr>
          <p:nvPr/>
        </p:nvGrpSpPr>
        <p:grpSpPr bwMode="auto">
          <a:xfrm>
            <a:off x="1388145" y="872399"/>
            <a:ext cx="8615363" cy="5486400"/>
            <a:chOff x="412" y="864"/>
            <a:chExt cx="5427" cy="3456"/>
          </a:xfrm>
        </p:grpSpPr>
        <p:sp>
          <p:nvSpPr>
            <p:cNvPr id="5" name="AutoShape 8"/>
            <p:cNvSpPr>
              <a:spLocks noChangeAspect="1" noChangeArrowheads="1" noTextEdit="1"/>
            </p:cNvSpPr>
            <p:nvPr/>
          </p:nvSpPr>
          <p:spPr bwMode="auto">
            <a:xfrm>
              <a:off x="467" y="864"/>
              <a:ext cx="5372" cy="345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904" y="920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2860" y="887"/>
              <a:ext cx="5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80"/>
                  </a:solidFill>
                  <a:latin typeface="" charset="0"/>
                </a:rPr>
                <a:t>8</a:t>
              </a:r>
              <a:endParaRPr lang="en-US" dirty="0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>
              <a:off x="3701" y="1214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904" y="1335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2860" y="1302"/>
              <a:ext cx="5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6</a:t>
              </a:r>
              <a:endParaRPr lang="en-US"/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2904" y="1546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2904" y="1756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2860" y="1723"/>
              <a:ext cx="5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4</a:t>
              </a:r>
              <a:endParaRPr lang="en-US"/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2904" y="1966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2904" y="2171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21"/>
            <p:cNvSpPr>
              <a:spLocks noChangeArrowheads="1"/>
            </p:cNvSpPr>
            <p:nvPr/>
          </p:nvSpPr>
          <p:spPr bwMode="auto">
            <a:xfrm>
              <a:off x="2860" y="2138"/>
              <a:ext cx="5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2</a:t>
              </a:r>
              <a:endParaRPr lang="en-US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2904" y="2382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2904" y="2592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2904" y="2803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2904" y="3013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2843" y="2980"/>
              <a:ext cx="7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-2</a:t>
              </a:r>
              <a:endParaRPr lang="en-US"/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2904" y="3218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2904" y="3428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2843" y="3395"/>
              <a:ext cx="7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-4</a:t>
              </a:r>
              <a:endParaRPr lang="en-US"/>
            </a:p>
          </p:txBody>
        </p:sp>
        <p:sp>
          <p:nvSpPr>
            <p:cNvPr id="26" name="Line 30"/>
            <p:cNvSpPr>
              <a:spLocks noChangeShapeType="1"/>
            </p:cNvSpPr>
            <p:nvPr/>
          </p:nvSpPr>
          <p:spPr bwMode="auto">
            <a:xfrm>
              <a:off x="2904" y="3639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>
              <a:off x="2904" y="3849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2843" y="3816"/>
              <a:ext cx="7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-6</a:t>
              </a:r>
              <a:endParaRPr lang="en-US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2904" y="4060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4"/>
            <p:cNvSpPr>
              <a:spLocks noChangeShapeType="1"/>
            </p:cNvSpPr>
            <p:nvPr/>
          </p:nvSpPr>
          <p:spPr bwMode="auto">
            <a:xfrm>
              <a:off x="2904" y="4265"/>
              <a:ext cx="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2843" y="4231"/>
              <a:ext cx="7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-8</a:t>
              </a:r>
              <a:endParaRPr lang="en-US"/>
            </a:p>
          </p:txBody>
        </p:sp>
        <p:sp>
          <p:nvSpPr>
            <p:cNvPr id="33" name="Line 37"/>
            <p:cNvSpPr>
              <a:spLocks noChangeShapeType="1"/>
            </p:cNvSpPr>
            <p:nvPr/>
          </p:nvSpPr>
          <p:spPr bwMode="auto">
            <a:xfrm>
              <a:off x="412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622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833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40"/>
            <p:cNvSpPr>
              <a:spLocks noChangeArrowheads="1"/>
            </p:cNvSpPr>
            <p:nvPr/>
          </p:nvSpPr>
          <p:spPr bwMode="auto">
            <a:xfrm>
              <a:off x="794" y="2631"/>
              <a:ext cx="10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-10</a:t>
              </a:r>
              <a:endParaRPr lang="en-US"/>
            </a:p>
          </p:txBody>
        </p:sp>
        <p:sp>
          <p:nvSpPr>
            <p:cNvPr id="37" name="Line 41"/>
            <p:cNvSpPr>
              <a:spLocks noChangeShapeType="1"/>
            </p:cNvSpPr>
            <p:nvPr/>
          </p:nvSpPr>
          <p:spPr bwMode="auto">
            <a:xfrm>
              <a:off x="1043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1253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1458" y="2570"/>
              <a:ext cx="1" cy="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1669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1879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46"/>
            <p:cNvSpPr>
              <a:spLocks noChangeArrowheads="1"/>
            </p:cNvSpPr>
            <p:nvPr/>
          </p:nvSpPr>
          <p:spPr bwMode="auto">
            <a:xfrm>
              <a:off x="1857" y="2631"/>
              <a:ext cx="7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-5</a:t>
              </a:r>
              <a:endParaRPr lang="en-US"/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>
              <a:off x="2090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8"/>
            <p:cNvSpPr>
              <a:spLocks noChangeShapeType="1"/>
            </p:cNvSpPr>
            <p:nvPr/>
          </p:nvSpPr>
          <p:spPr bwMode="auto">
            <a:xfrm>
              <a:off x="2300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2505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50"/>
            <p:cNvSpPr>
              <a:spLocks noChangeShapeType="1"/>
            </p:cNvSpPr>
            <p:nvPr/>
          </p:nvSpPr>
          <p:spPr bwMode="auto">
            <a:xfrm>
              <a:off x="2716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>
              <a:off x="2926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>
              <a:off x="3136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53"/>
            <p:cNvSpPr>
              <a:spLocks noChangeShapeType="1"/>
            </p:cNvSpPr>
            <p:nvPr/>
          </p:nvSpPr>
          <p:spPr bwMode="auto">
            <a:xfrm>
              <a:off x="3347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54"/>
            <p:cNvSpPr>
              <a:spLocks noChangeShapeType="1"/>
            </p:cNvSpPr>
            <p:nvPr/>
          </p:nvSpPr>
          <p:spPr bwMode="auto">
            <a:xfrm>
              <a:off x="3552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55"/>
            <p:cNvSpPr>
              <a:spLocks noChangeShapeType="1"/>
            </p:cNvSpPr>
            <p:nvPr/>
          </p:nvSpPr>
          <p:spPr bwMode="auto">
            <a:xfrm>
              <a:off x="3762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>
              <a:off x="3973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57"/>
            <p:cNvSpPr>
              <a:spLocks noChangeArrowheads="1"/>
            </p:cNvSpPr>
            <p:nvPr/>
          </p:nvSpPr>
          <p:spPr bwMode="auto">
            <a:xfrm>
              <a:off x="3956" y="2631"/>
              <a:ext cx="55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80"/>
                  </a:solidFill>
                  <a:latin typeface="" charset="0"/>
                </a:rPr>
                <a:t>5</a:t>
              </a:r>
              <a:endParaRPr lang="en-US"/>
            </a:p>
          </p:txBody>
        </p:sp>
        <p:sp>
          <p:nvSpPr>
            <p:cNvPr id="54" name="Line 58"/>
            <p:cNvSpPr>
              <a:spLocks noChangeShapeType="1"/>
            </p:cNvSpPr>
            <p:nvPr/>
          </p:nvSpPr>
          <p:spPr bwMode="auto">
            <a:xfrm>
              <a:off x="4183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9"/>
            <p:cNvSpPr>
              <a:spLocks noChangeShapeType="1"/>
            </p:cNvSpPr>
            <p:nvPr/>
          </p:nvSpPr>
          <p:spPr bwMode="auto">
            <a:xfrm>
              <a:off x="4394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>
              <a:off x="4599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61"/>
            <p:cNvSpPr>
              <a:spLocks noChangeShapeType="1"/>
            </p:cNvSpPr>
            <p:nvPr/>
          </p:nvSpPr>
          <p:spPr bwMode="auto">
            <a:xfrm>
              <a:off x="4809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62"/>
            <p:cNvSpPr>
              <a:spLocks noChangeShapeType="1"/>
            </p:cNvSpPr>
            <p:nvPr/>
          </p:nvSpPr>
          <p:spPr bwMode="auto">
            <a:xfrm>
              <a:off x="5019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64"/>
            <p:cNvSpPr>
              <a:spLocks noChangeShapeType="1"/>
            </p:cNvSpPr>
            <p:nvPr/>
          </p:nvSpPr>
          <p:spPr bwMode="auto">
            <a:xfrm>
              <a:off x="5230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65"/>
            <p:cNvSpPr>
              <a:spLocks noChangeShapeType="1"/>
            </p:cNvSpPr>
            <p:nvPr/>
          </p:nvSpPr>
          <p:spPr bwMode="auto">
            <a:xfrm>
              <a:off x="5440" y="2570"/>
              <a:ext cx="1" cy="5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auto">
            <a:xfrm>
              <a:off x="2483" y="1032"/>
              <a:ext cx="874" cy="2396"/>
            </a:xfrm>
            <a:custGeom>
              <a:avLst/>
              <a:gdLst>
                <a:gd name="T0" fmla="*/ 5 w 886"/>
                <a:gd name="T1" fmla="*/ 261 h 2597"/>
                <a:gd name="T2" fmla="*/ 17 w 886"/>
                <a:gd name="T3" fmla="*/ 548 h 2597"/>
                <a:gd name="T4" fmla="*/ 28 w 886"/>
                <a:gd name="T5" fmla="*/ 809 h 2597"/>
                <a:gd name="T6" fmla="*/ 39 w 886"/>
                <a:gd name="T7" fmla="*/ 1047 h 2597"/>
                <a:gd name="T8" fmla="*/ 50 w 886"/>
                <a:gd name="T9" fmla="*/ 1263 h 2597"/>
                <a:gd name="T10" fmla="*/ 61 w 886"/>
                <a:gd name="T11" fmla="*/ 1457 h 2597"/>
                <a:gd name="T12" fmla="*/ 72 w 886"/>
                <a:gd name="T13" fmla="*/ 1628 h 2597"/>
                <a:gd name="T14" fmla="*/ 83 w 886"/>
                <a:gd name="T15" fmla="*/ 1783 h 2597"/>
                <a:gd name="T16" fmla="*/ 94 w 886"/>
                <a:gd name="T17" fmla="*/ 1922 h 2597"/>
                <a:gd name="T18" fmla="*/ 105 w 886"/>
                <a:gd name="T19" fmla="*/ 2044 h 2597"/>
                <a:gd name="T20" fmla="*/ 116 w 886"/>
                <a:gd name="T21" fmla="*/ 2149 h 2597"/>
                <a:gd name="T22" fmla="*/ 127 w 886"/>
                <a:gd name="T23" fmla="*/ 2243 h 2597"/>
                <a:gd name="T24" fmla="*/ 138 w 886"/>
                <a:gd name="T25" fmla="*/ 2321 h 2597"/>
                <a:gd name="T26" fmla="*/ 144 w 886"/>
                <a:gd name="T27" fmla="*/ 2387 h 2597"/>
                <a:gd name="T28" fmla="*/ 155 w 886"/>
                <a:gd name="T29" fmla="*/ 2442 h 2597"/>
                <a:gd name="T30" fmla="*/ 166 w 886"/>
                <a:gd name="T31" fmla="*/ 2487 h 2597"/>
                <a:gd name="T32" fmla="*/ 177 w 886"/>
                <a:gd name="T33" fmla="*/ 2525 h 2597"/>
                <a:gd name="T34" fmla="*/ 188 w 886"/>
                <a:gd name="T35" fmla="*/ 2553 h 2597"/>
                <a:gd name="T36" fmla="*/ 210 w 886"/>
                <a:gd name="T37" fmla="*/ 2586 h 2597"/>
                <a:gd name="T38" fmla="*/ 233 w 886"/>
                <a:gd name="T39" fmla="*/ 2597 h 2597"/>
                <a:gd name="T40" fmla="*/ 260 w 886"/>
                <a:gd name="T41" fmla="*/ 2586 h 2597"/>
                <a:gd name="T42" fmla="*/ 288 w 886"/>
                <a:gd name="T43" fmla="*/ 2559 h 2597"/>
                <a:gd name="T44" fmla="*/ 305 w 886"/>
                <a:gd name="T45" fmla="*/ 2537 h 2597"/>
                <a:gd name="T46" fmla="*/ 321 w 886"/>
                <a:gd name="T47" fmla="*/ 2509 h 2597"/>
                <a:gd name="T48" fmla="*/ 338 w 886"/>
                <a:gd name="T49" fmla="*/ 2481 h 2597"/>
                <a:gd name="T50" fmla="*/ 354 w 886"/>
                <a:gd name="T51" fmla="*/ 2459 h 2597"/>
                <a:gd name="T52" fmla="*/ 371 w 886"/>
                <a:gd name="T53" fmla="*/ 2437 h 2597"/>
                <a:gd name="T54" fmla="*/ 388 w 886"/>
                <a:gd name="T55" fmla="*/ 2415 h 2597"/>
                <a:gd name="T56" fmla="*/ 410 w 886"/>
                <a:gd name="T57" fmla="*/ 2398 h 2597"/>
                <a:gd name="T58" fmla="*/ 443 w 886"/>
                <a:gd name="T59" fmla="*/ 2387 h 2597"/>
                <a:gd name="T60" fmla="*/ 476 w 886"/>
                <a:gd name="T61" fmla="*/ 2398 h 2597"/>
                <a:gd name="T62" fmla="*/ 498 w 886"/>
                <a:gd name="T63" fmla="*/ 2415 h 2597"/>
                <a:gd name="T64" fmla="*/ 515 w 886"/>
                <a:gd name="T65" fmla="*/ 2437 h 2597"/>
                <a:gd name="T66" fmla="*/ 532 w 886"/>
                <a:gd name="T67" fmla="*/ 2459 h 2597"/>
                <a:gd name="T68" fmla="*/ 548 w 886"/>
                <a:gd name="T69" fmla="*/ 2481 h 2597"/>
                <a:gd name="T70" fmla="*/ 565 w 886"/>
                <a:gd name="T71" fmla="*/ 2509 h 2597"/>
                <a:gd name="T72" fmla="*/ 581 w 886"/>
                <a:gd name="T73" fmla="*/ 2537 h 2597"/>
                <a:gd name="T74" fmla="*/ 598 w 886"/>
                <a:gd name="T75" fmla="*/ 2559 h 2597"/>
                <a:gd name="T76" fmla="*/ 626 w 886"/>
                <a:gd name="T77" fmla="*/ 2586 h 2597"/>
                <a:gd name="T78" fmla="*/ 653 w 886"/>
                <a:gd name="T79" fmla="*/ 2597 h 2597"/>
                <a:gd name="T80" fmla="*/ 676 w 886"/>
                <a:gd name="T81" fmla="*/ 2586 h 2597"/>
                <a:gd name="T82" fmla="*/ 698 w 886"/>
                <a:gd name="T83" fmla="*/ 2553 h 2597"/>
                <a:gd name="T84" fmla="*/ 709 w 886"/>
                <a:gd name="T85" fmla="*/ 2525 h 2597"/>
                <a:gd name="T86" fmla="*/ 720 w 886"/>
                <a:gd name="T87" fmla="*/ 2487 h 2597"/>
                <a:gd name="T88" fmla="*/ 731 w 886"/>
                <a:gd name="T89" fmla="*/ 2442 h 2597"/>
                <a:gd name="T90" fmla="*/ 742 w 886"/>
                <a:gd name="T91" fmla="*/ 2387 h 2597"/>
                <a:gd name="T92" fmla="*/ 748 w 886"/>
                <a:gd name="T93" fmla="*/ 2321 h 2597"/>
                <a:gd name="T94" fmla="*/ 759 w 886"/>
                <a:gd name="T95" fmla="*/ 2243 h 2597"/>
                <a:gd name="T96" fmla="*/ 770 w 886"/>
                <a:gd name="T97" fmla="*/ 2149 h 2597"/>
                <a:gd name="T98" fmla="*/ 781 w 886"/>
                <a:gd name="T99" fmla="*/ 2044 h 2597"/>
                <a:gd name="T100" fmla="*/ 792 w 886"/>
                <a:gd name="T101" fmla="*/ 1922 h 2597"/>
                <a:gd name="T102" fmla="*/ 803 w 886"/>
                <a:gd name="T103" fmla="*/ 1783 h 2597"/>
                <a:gd name="T104" fmla="*/ 814 w 886"/>
                <a:gd name="T105" fmla="*/ 1628 h 2597"/>
                <a:gd name="T106" fmla="*/ 825 w 886"/>
                <a:gd name="T107" fmla="*/ 1457 h 2597"/>
                <a:gd name="T108" fmla="*/ 836 w 886"/>
                <a:gd name="T109" fmla="*/ 1263 h 2597"/>
                <a:gd name="T110" fmla="*/ 847 w 886"/>
                <a:gd name="T111" fmla="*/ 1047 h 2597"/>
                <a:gd name="T112" fmla="*/ 858 w 886"/>
                <a:gd name="T113" fmla="*/ 809 h 2597"/>
                <a:gd name="T114" fmla="*/ 869 w 886"/>
                <a:gd name="T115" fmla="*/ 548 h 2597"/>
                <a:gd name="T116" fmla="*/ 881 w 886"/>
                <a:gd name="T117" fmla="*/ 261 h 2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6" h="2597">
                  <a:moveTo>
                    <a:pt x="0" y="0"/>
                  </a:moveTo>
                  <a:lnTo>
                    <a:pt x="0" y="56"/>
                  </a:lnTo>
                  <a:lnTo>
                    <a:pt x="0" y="105"/>
                  </a:lnTo>
                  <a:lnTo>
                    <a:pt x="5" y="161"/>
                  </a:lnTo>
                  <a:lnTo>
                    <a:pt x="5" y="211"/>
                  </a:lnTo>
                  <a:lnTo>
                    <a:pt x="5" y="261"/>
                  </a:lnTo>
                  <a:lnTo>
                    <a:pt x="11" y="310"/>
                  </a:lnTo>
                  <a:lnTo>
                    <a:pt x="11" y="360"/>
                  </a:lnTo>
                  <a:lnTo>
                    <a:pt x="11" y="404"/>
                  </a:lnTo>
                  <a:lnTo>
                    <a:pt x="17" y="454"/>
                  </a:lnTo>
                  <a:lnTo>
                    <a:pt x="17" y="499"/>
                  </a:lnTo>
                  <a:lnTo>
                    <a:pt x="17" y="548"/>
                  </a:lnTo>
                  <a:lnTo>
                    <a:pt x="22" y="593"/>
                  </a:lnTo>
                  <a:lnTo>
                    <a:pt x="22" y="637"/>
                  </a:lnTo>
                  <a:lnTo>
                    <a:pt x="22" y="681"/>
                  </a:lnTo>
                  <a:lnTo>
                    <a:pt x="22" y="726"/>
                  </a:lnTo>
                  <a:lnTo>
                    <a:pt x="28" y="764"/>
                  </a:lnTo>
                  <a:lnTo>
                    <a:pt x="28" y="809"/>
                  </a:lnTo>
                  <a:lnTo>
                    <a:pt x="28" y="848"/>
                  </a:lnTo>
                  <a:lnTo>
                    <a:pt x="33" y="892"/>
                  </a:lnTo>
                  <a:lnTo>
                    <a:pt x="33" y="931"/>
                  </a:lnTo>
                  <a:lnTo>
                    <a:pt x="33" y="969"/>
                  </a:lnTo>
                  <a:lnTo>
                    <a:pt x="39" y="1008"/>
                  </a:lnTo>
                  <a:lnTo>
                    <a:pt x="39" y="1047"/>
                  </a:lnTo>
                  <a:lnTo>
                    <a:pt x="39" y="1080"/>
                  </a:lnTo>
                  <a:lnTo>
                    <a:pt x="44" y="1119"/>
                  </a:lnTo>
                  <a:lnTo>
                    <a:pt x="44" y="1158"/>
                  </a:lnTo>
                  <a:lnTo>
                    <a:pt x="44" y="1191"/>
                  </a:lnTo>
                  <a:lnTo>
                    <a:pt x="50" y="1224"/>
                  </a:lnTo>
                  <a:lnTo>
                    <a:pt x="50" y="1263"/>
                  </a:lnTo>
                  <a:lnTo>
                    <a:pt x="50" y="1296"/>
                  </a:lnTo>
                  <a:lnTo>
                    <a:pt x="55" y="1329"/>
                  </a:lnTo>
                  <a:lnTo>
                    <a:pt x="55" y="1363"/>
                  </a:lnTo>
                  <a:lnTo>
                    <a:pt x="55" y="1390"/>
                  </a:lnTo>
                  <a:lnTo>
                    <a:pt x="61" y="1423"/>
                  </a:lnTo>
                  <a:lnTo>
                    <a:pt x="61" y="1457"/>
                  </a:lnTo>
                  <a:lnTo>
                    <a:pt x="61" y="1484"/>
                  </a:lnTo>
                  <a:lnTo>
                    <a:pt x="66" y="1512"/>
                  </a:lnTo>
                  <a:lnTo>
                    <a:pt x="66" y="1545"/>
                  </a:lnTo>
                  <a:lnTo>
                    <a:pt x="66" y="1573"/>
                  </a:lnTo>
                  <a:lnTo>
                    <a:pt x="72" y="1601"/>
                  </a:lnTo>
                  <a:lnTo>
                    <a:pt x="72" y="1628"/>
                  </a:lnTo>
                  <a:lnTo>
                    <a:pt x="72" y="1656"/>
                  </a:lnTo>
                  <a:lnTo>
                    <a:pt x="77" y="1684"/>
                  </a:lnTo>
                  <a:lnTo>
                    <a:pt x="77" y="1706"/>
                  </a:lnTo>
                  <a:lnTo>
                    <a:pt x="77" y="1734"/>
                  </a:lnTo>
                  <a:lnTo>
                    <a:pt x="83" y="1761"/>
                  </a:lnTo>
                  <a:lnTo>
                    <a:pt x="83" y="1783"/>
                  </a:lnTo>
                  <a:lnTo>
                    <a:pt x="83" y="1806"/>
                  </a:lnTo>
                  <a:lnTo>
                    <a:pt x="83" y="1833"/>
                  </a:lnTo>
                  <a:lnTo>
                    <a:pt x="89" y="1855"/>
                  </a:lnTo>
                  <a:lnTo>
                    <a:pt x="89" y="1878"/>
                  </a:lnTo>
                  <a:lnTo>
                    <a:pt x="89" y="1900"/>
                  </a:lnTo>
                  <a:lnTo>
                    <a:pt x="94" y="1922"/>
                  </a:lnTo>
                  <a:lnTo>
                    <a:pt x="94" y="1944"/>
                  </a:lnTo>
                  <a:lnTo>
                    <a:pt x="94" y="1961"/>
                  </a:lnTo>
                  <a:lnTo>
                    <a:pt x="100" y="1983"/>
                  </a:lnTo>
                  <a:lnTo>
                    <a:pt x="100" y="2005"/>
                  </a:lnTo>
                  <a:lnTo>
                    <a:pt x="100" y="2022"/>
                  </a:lnTo>
                  <a:lnTo>
                    <a:pt x="105" y="2044"/>
                  </a:lnTo>
                  <a:lnTo>
                    <a:pt x="105" y="2060"/>
                  </a:lnTo>
                  <a:lnTo>
                    <a:pt x="105" y="2077"/>
                  </a:lnTo>
                  <a:lnTo>
                    <a:pt x="111" y="2099"/>
                  </a:lnTo>
                  <a:lnTo>
                    <a:pt x="111" y="2116"/>
                  </a:lnTo>
                  <a:lnTo>
                    <a:pt x="111" y="2132"/>
                  </a:lnTo>
                  <a:lnTo>
                    <a:pt x="116" y="2149"/>
                  </a:lnTo>
                  <a:lnTo>
                    <a:pt x="116" y="2165"/>
                  </a:lnTo>
                  <a:lnTo>
                    <a:pt x="116" y="2182"/>
                  </a:lnTo>
                  <a:lnTo>
                    <a:pt x="122" y="2199"/>
                  </a:lnTo>
                  <a:lnTo>
                    <a:pt x="122" y="2210"/>
                  </a:lnTo>
                  <a:lnTo>
                    <a:pt x="122" y="2226"/>
                  </a:lnTo>
                  <a:lnTo>
                    <a:pt x="127" y="2243"/>
                  </a:lnTo>
                  <a:lnTo>
                    <a:pt x="127" y="2254"/>
                  </a:lnTo>
                  <a:lnTo>
                    <a:pt x="127" y="2271"/>
                  </a:lnTo>
                  <a:lnTo>
                    <a:pt x="133" y="2282"/>
                  </a:lnTo>
                  <a:lnTo>
                    <a:pt x="133" y="2293"/>
                  </a:lnTo>
                  <a:lnTo>
                    <a:pt x="133" y="2309"/>
                  </a:lnTo>
                  <a:lnTo>
                    <a:pt x="138" y="2321"/>
                  </a:lnTo>
                  <a:lnTo>
                    <a:pt x="138" y="2332"/>
                  </a:lnTo>
                  <a:lnTo>
                    <a:pt x="138" y="2343"/>
                  </a:lnTo>
                  <a:lnTo>
                    <a:pt x="144" y="2354"/>
                  </a:lnTo>
                  <a:lnTo>
                    <a:pt x="144" y="2365"/>
                  </a:lnTo>
                  <a:lnTo>
                    <a:pt x="144" y="2376"/>
                  </a:lnTo>
                  <a:lnTo>
                    <a:pt x="144" y="2387"/>
                  </a:lnTo>
                  <a:lnTo>
                    <a:pt x="149" y="2398"/>
                  </a:lnTo>
                  <a:lnTo>
                    <a:pt x="149" y="2409"/>
                  </a:lnTo>
                  <a:lnTo>
                    <a:pt x="149" y="2415"/>
                  </a:lnTo>
                  <a:lnTo>
                    <a:pt x="155" y="2426"/>
                  </a:lnTo>
                  <a:lnTo>
                    <a:pt x="155" y="2431"/>
                  </a:lnTo>
                  <a:lnTo>
                    <a:pt x="155" y="2442"/>
                  </a:lnTo>
                  <a:lnTo>
                    <a:pt x="161" y="2453"/>
                  </a:lnTo>
                  <a:lnTo>
                    <a:pt x="161" y="2459"/>
                  </a:lnTo>
                  <a:lnTo>
                    <a:pt x="161" y="2465"/>
                  </a:lnTo>
                  <a:lnTo>
                    <a:pt x="166" y="2476"/>
                  </a:lnTo>
                  <a:lnTo>
                    <a:pt x="166" y="2481"/>
                  </a:lnTo>
                  <a:lnTo>
                    <a:pt x="166" y="2487"/>
                  </a:lnTo>
                  <a:lnTo>
                    <a:pt x="172" y="2492"/>
                  </a:lnTo>
                  <a:lnTo>
                    <a:pt x="172" y="2503"/>
                  </a:lnTo>
                  <a:lnTo>
                    <a:pt x="172" y="2509"/>
                  </a:lnTo>
                  <a:lnTo>
                    <a:pt x="177" y="2514"/>
                  </a:lnTo>
                  <a:lnTo>
                    <a:pt x="177" y="2520"/>
                  </a:lnTo>
                  <a:lnTo>
                    <a:pt x="177" y="2525"/>
                  </a:lnTo>
                  <a:lnTo>
                    <a:pt x="183" y="2531"/>
                  </a:lnTo>
                  <a:lnTo>
                    <a:pt x="183" y="2537"/>
                  </a:lnTo>
                  <a:lnTo>
                    <a:pt x="183" y="2542"/>
                  </a:lnTo>
                  <a:lnTo>
                    <a:pt x="188" y="2542"/>
                  </a:lnTo>
                  <a:lnTo>
                    <a:pt x="188" y="2548"/>
                  </a:lnTo>
                  <a:lnTo>
                    <a:pt x="188" y="2553"/>
                  </a:lnTo>
                  <a:lnTo>
                    <a:pt x="194" y="2559"/>
                  </a:lnTo>
                  <a:lnTo>
                    <a:pt x="194" y="2564"/>
                  </a:lnTo>
                  <a:lnTo>
                    <a:pt x="199" y="2570"/>
                  </a:lnTo>
                  <a:lnTo>
                    <a:pt x="199" y="2575"/>
                  </a:lnTo>
                  <a:lnTo>
                    <a:pt x="205" y="2581"/>
                  </a:lnTo>
                  <a:lnTo>
                    <a:pt x="210" y="2586"/>
                  </a:lnTo>
                  <a:lnTo>
                    <a:pt x="210" y="2592"/>
                  </a:lnTo>
                  <a:lnTo>
                    <a:pt x="216" y="2592"/>
                  </a:lnTo>
                  <a:lnTo>
                    <a:pt x="221" y="2592"/>
                  </a:lnTo>
                  <a:lnTo>
                    <a:pt x="221" y="2597"/>
                  </a:lnTo>
                  <a:lnTo>
                    <a:pt x="227" y="2597"/>
                  </a:lnTo>
                  <a:lnTo>
                    <a:pt x="233" y="2597"/>
                  </a:lnTo>
                  <a:lnTo>
                    <a:pt x="238" y="2597"/>
                  </a:lnTo>
                  <a:lnTo>
                    <a:pt x="244" y="2597"/>
                  </a:lnTo>
                  <a:lnTo>
                    <a:pt x="249" y="2597"/>
                  </a:lnTo>
                  <a:lnTo>
                    <a:pt x="249" y="2592"/>
                  </a:lnTo>
                  <a:lnTo>
                    <a:pt x="255" y="2592"/>
                  </a:lnTo>
                  <a:lnTo>
                    <a:pt x="260" y="2586"/>
                  </a:lnTo>
                  <a:lnTo>
                    <a:pt x="266" y="2581"/>
                  </a:lnTo>
                  <a:lnTo>
                    <a:pt x="271" y="2575"/>
                  </a:lnTo>
                  <a:lnTo>
                    <a:pt x="277" y="2570"/>
                  </a:lnTo>
                  <a:lnTo>
                    <a:pt x="282" y="2564"/>
                  </a:lnTo>
                  <a:lnTo>
                    <a:pt x="282" y="2559"/>
                  </a:lnTo>
                  <a:lnTo>
                    <a:pt x="288" y="2559"/>
                  </a:lnTo>
                  <a:lnTo>
                    <a:pt x="288" y="2553"/>
                  </a:lnTo>
                  <a:lnTo>
                    <a:pt x="293" y="2553"/>
                  </a:lnTo>
                  <a:lnTo>
                    <a:pt x="293" y="2548"/>
                  </a:lnTo>
                  <a:lnTo>
                    <a:pt x="299" y="2542"/>
                  </a:lnTo>
                  <a:lnTo>
                    <a:pt x="299" y="2537"/>
                  </a:lnTo>
                  <a:lnTo>
                    <a:pt x="305" y="2537"/>
                  </a:lnTo>
                  <a:lnTo>
                    <a:pt x="305" y="2531"/>
                  </a:lnTo>
                  <a:lnTo>
                    <a:pt x="310" y="2525"/>
                  </a:lnTo>
                  <a:lnTo>
                    <a:pt x="310" y="2520"/>
                  </a:lnTo>
                  <a:lnTo>
                    <a:pt x="316" y="2520"/>
                  </a:lnTo>
                  <a:lnTo>
                    <a:pt x="316" y="2514"/>
                  </a:lnTo>
                  <a:lnTo>
                    <a:pt x="321" y="2509"/>
                  </a:lnTo>
                  <a:lnTo>
                    <a:pt x="321" y="2503"/>
                  </a:lnTo>
                  <a:lnTo>
                    <a:pt x="327" y="2498"/>
                  </a:lnTo>
                  <a:lnTo>
                    <a:pt x="327" y="2492"/>
                  </a:lnTo>
                  <a:lnTo>
                    <a:pt x="332" y="2492"/>
                  </a:lnTo>
                  <a:lnTo>
                    <a:pt x="332" y="2487"/>
                  </a:lnTo>
                  <a:lnTo>
                    <a:pt x="338" y="2481"/>
                  </a:lnTo>
                  <a:lnTo>
                    <a:pt x="338" y="2476"/>
                  </a:lnTo>
                  <a:lnTo>
                    <a:pt x="343" y="2476"/>
                  </a:lnTo>
                  <a:lnTo>
                    <a:pt x="343" y="2470"/>
                  </a:lnTo>
                  <a:lnTo>
                    <a:pt x="349" y="2470"/>
                  </a:lnTo>
                  <a:lnTo>
                    <a:pt x="349" y="2465"/>
                  </a:lnTo>
                  <a:lnTo>
                    <a:pt x="354" y="2459"/>
                  </a:lnTo>
                  <a:lnTo>
                    <a:pt x="354" y="2453"/>
                  </a:lnTo>
                  <a:lnTo>
                    <a:pt x="360" y="2453"/>
                  </a:lnTo>
                  <a:lnTo>
                    <a:pt x="360" y="2448"/>
                  </a:lnTo>
                  <a:lnTo>
                    <a:pt x="365" y="2448"/>
                  </a:lnTo>
                  <a:lnTo>
                    <a:pt x="365" y="2442"/>
                  </a:lnTo>
                  <a:lnTo>
                    <a:pt x="371" y="2437"/>
                  </a:lnTo>
                  <a:lnTo>
                    <a:pt x="377" y="2431"/>
                  </a:lnTo>
                  <a:lnTo>
                    <a:pt x="377" y="2426"/>
                  </a:lnTo>
                  <a:lnTo>
                    <a:pt x="382" y="2426"/>
                  </a:lnTo>
                  <a:lnTo>
                    <a:pt x="382" y="2420"/>
                  </a:lnTo>
                  <a:lnTo>
                    <a:pt x="388" y="2420"/>
                  </a:lnTo>
                  <a:lnTo>
                    <a:pt x="388" y="2415"/>
                  </a:lnTo>
                  <a:lnTo>
                    <a:pt x="393" y="2415"/>
                  </a:lnTo>
                  <a:lnTo>
                    <a:pt x="393" y="2409"/>
                  </a:lnTo>
                  <a:lnTo>
                    <a:pt x="399" y="2409"/>
                  </a:lnTo>
                  <a:lnTo>
                    <a:pt x="399" y="2404"/>
                  </a:lnTo>
                  <a:lnTo>
                    <a:pt x="404" y="2404"/>
                  </a:lnTo>
                  <a:lnTo>
                    <a:pt x="410" y="2398"/>
                  </a:lnTo>
                  <a:lnTo>
                    <a:pt x="415" y="2398"/>
                  </a:lnTo>
                  <a:lnTo>
                    <a:pt x="421" y="2393"/>
                  </a:lnTo>
                  <a:lnTo>
                    <a:pt x="426" y="2393"/>
                  </a:lnTo>
                  <a:lnTo>
                    <a:pt x="432" y="2393"/>
                  </a:lnTo>
                  <a:lnTo>
                    <a:pt x="437" y="2387"/>
                  </a:lnTo>
                  <a:lnTo>
                    <a:pt x="443" y="2387"/>
                  </a:lnTo>
                  <a:lnTo>
                    <a:pt x="449" y="2387"/>
                  </a:lnTo>
                  <a:lnTo>
                    <a:pt x="454" y="2393"/>
                  </a:lnTo>
                  <a:lnTo>
                    <a:pt x="460" y="2393"/>
                  </a:lnTo>
                  <a:lnTo>
                    <a:pt x="465" y="2393"/>
                  </a:lnTo>
                  <a:lnTo>
                    <a:pt x="471" y="2398"/>
                  </a:lnTo>
                  <a:lnTo>
                    <a:pt x="476" y="2398"/>
                  </a:lnTo>
                  <a:lnTo>
                    <a:pt x="482" y="2404"/>
                  </a:lnTo>
                  <a:lnTo>
                    <a:pt x="487" y="2404"/>
                  </a:lnTo>
                  <a:lnTo>
                    <a:pt x="487" y="2409"/>
                  </a:lnTo>
                  <a:lnTo>
                    <a:pt x="493" y="2409"/>
                  </a:lnTo>
                  <a:lnTo>
                    <a:pt x="493" y="2415"/>
                  </a:lnTo>
                  <a:lnTo>
                    <a:pt x="498" y="2415"/>
                  </a:lnTo>
                  <a:lnTo>
                    <a:pt x="498" y="2420"/>
                  </a:lnTo>
                  <a:lnTo>
                    <a:pt x="504" y="2420"/>
                  </a:lnTo>
                  <a:lnTo>
                    <a:pt x="504" y="2426"/>
                  </a:lnTo>
                  <a:lnTo>
                    <a:pt x="509" y="2426"/>
                  </a:lnTo>
                  <a:lnTo>
                    <a:pt x="509" y="2431"/>
                  </a:lnTo>
                  <a:lnTo>
                    <a:pt x="515" y="2437"/>
                  </a:lnTo>
                  <a:lnTo>
                    <a:pt x="521" y="2442"/>
                  </a:lnTo>
                  <a:lnTo>
                    <a:pt x="521" y="2448"/>
                  </a:lnTo>
                  <a:lnTo>
                    <a:pt x="526" y="2448"/>
                  </a:lnTo>
                  <a:lnTo>
                    <a:pt x="526" y="2453"/>
                  </a:lnTo>
                  <a:lnTo>
                    <a:pt x="532" y="2453"/>
                  </a:lnTo>
                  <a:lnTo>
                    <a:pt x="532" y="2459"/>
                  </a:lnTo>
                  <a:lnTo>
                    <a:pt x="537" y="2465"/>
                  </a:lnTo>
                  <a:lnTo>
                    <a:pt x="537" y="2470"/>
                  </a:lnTo>
                  <a:lnTo>
                    <a:pt x="543" y="2470"/>
                  </a:lnTo>
                  <a:lnTo>
                    <a:pt x="543" y="2476"/>
                  </a:lnTo>
                  <a:lnTo>
                    <a:pt x="548" y="2476"/>
                  </a:lnTo>
                  <a:lnTo>
                    <a:pt x="548" y="2481"/>
                  </a:lnTo>
                  <a:lnTo>
                    <a:pt x="554" y="2487"/>
                  </a:lnTo>
                  <a:lnTo>
                    <a:pt x="554" y="2492"/>
                  </a:lnTo>
                  <a:lnTo>
                    <a:pt x="559" y="2492"/>
                  </a:lnTo>
                  <a:lnTo>
                    <a:pt x="559" y="2498"/>
                  </a:lnTo>
                  <a:lnTo>
                    <a:pt x="565" y="2503"/>
                  </a:lnTo>
                  <a:lnTo>
                    <a:pt x="565" y="2509"/>
                  </a:lnTo>
                  <a:lnTo>
                    <a:pt x="570" y="2514"/>
                  </a:lnTo>
                  <a:lnTo>
                    <a:pt x="570" y="2520"/>
                  </a:lnTo>
                  <a:lnTo>
                    <a:pt x="576" y="2520"/>
                  </a:lnTo>
                  <a:lnTo>
                    <a:pt x="576" y="2525"/>
                  </a:lnTo>
                  <a:lnTo>
                    <a:pt x="581" y="2531"/>
                  </a:lnTo>
                  <a:lnTo>
                    <a:pt x="581" y="2537"/>
                  </a:lnTo>
                  <a:lnTo>
                    <a:pt x="587" y="2537"/>
                  </a:lnTo>
                  <a:lnTo>
                    <a:pt x="587" y="2542"/>
                  </a:lnTo>
                  <a:lnTo>
                    <a:pt x="593" y="2548"/>
                  </a:lnTo>
                  <a:lnTo>
                    <a:pt x="593" y="2553"/>
                  </a:lnTo>
                  <a:lnTo>
                    <a:pt x="598" y="2553"/>
                  </a:lnTo>
                  <a:lnTo>
                    <a:pt x="598" y="2559"/>
                  </a:lnTo>
                  <a:lnTo>
                    <a:pt x="604" y="2559"/>
                  </a:lnTo>
                  <a:lnTo>
                    <a:pt x="604" y="2564"/>
                  </a:lnTo>
                  <a:lnTo>
                    <a:pt x="609" y="2570"/>
                  </a:lnTo>
                  <a:lnTo>
                    <a:pt x="615" y="2575"/>
                  </a:lnTo>
                  <a:lnTo>
                    <a:pt x="620" y="2581"/>
                  </a:lnTo>
                  <a:lnTo>
                    <a:pt x="626" y="2586"/>
                  </a:lnTo>
                  <a:lnTo>
                    <a:pt x="631" y="2592"/>
                  </a:lnTo>
                  <a:lnTo>
                    <a:pt x="637" y="2592"/>
                  </a:lnTo>
                  <a:lnTo>
                    <a:pt x="637" y="2597"/>
                  </a:lnTo>
                  <a:lnTo>
                    <a:pt x="642" y="2597"/>
                  </a:lnTo>
                  <a:lnTo>
                    <a:pt x="648" y="2597"/>
                  </a:lnTo>
                  <a:lnTo>
                    <a:pt x="653" y="2597"/>
                  </a:lnTo>
                  <a:lnTo>
                    <a:pt x="659" y="2597"/>
                  </a:lnTo>
                  <a:lnTo>
                    <a:pt x="665" y="2597"/>
                  </a:lnTo>
                  <a:lnTo>
                    <a:pt x="665" y="2592"/>
                  </a:lnTo>
                  <a:lnTo>
                    <a:pt x="670" y="2592"/>
                  </a:lnTo>
                  <a:lnTo>
                    <a:pt x="676" y="2592"/>
                  </a:lnTo>
                  <a:lnTo>
                    <a:pt x="676" y="2586"/>
                  </a:lnTo>
                  <a:lnTo>
                    <a:pt x="681" y="2581"/>
                  </a:lnTo>
                  <a:lnTo>
                    <a:pt x="687" y="2575"/>
                  </a:lnTo>
                  <a:lnTo>
                    <a:pt x="687" y="2570"/>
                  </a:lnTo>
                  <a:lnTo>
                    <a:pt x="692" y="2564"/>
                  </a:lnTo>
                  <a:lnTo>
                    <a:pt x="692" y="2559"/>
                  </a:lnTo>
                  <a:lnTo>
                    <a:pt x="698" y="2553"/>
                  </a:lnTo>
                  <a:lnTo>
                    <a:pt x="698" y="2548"/>
                  </a:lnTo>
                  <a:lnTo>
                    <a:pt x="698" y="2542"/>
                  </a:lnTo>
                  <a:lnTo>
                    <a:pt x="703" y="2542"/>
                  </a:lnTo>
                  <a:lnTo>
                    <a:pt x="703" y="2537"/>
                  </a:lnTo>
                  <a:lnTo>
                    <a:pt x="703" y="2531"/>
                  </a:lnTo>
                  <a:lnTo>
                    <a:pt x="709" y="2525"/>
                  </a:lnTo>
                  <a:lnTo>
                    <a:pt x="709" y="2520"/>
                  </a:lnTo>
                  <a:lnTo>
                    <a:pt x="709" y="2514"/>
                  </a:lnTo>
                  <a:lnTo>
                    <a:pt x="714" y="2509"/>
                  </a:lnTo>
                  <a:lnTo>
                    <a:pt x="714" y="2503"/>
                  </a:lnTo>
                  <a:lnTo>
                    <a:pt x="714" y="2492"/>
                  </a:lnTo>
                  <a:lnTo>
                    <a:pt x="720" y="2487"/>
                  </a:lnTo>
                  <a:lnTo>
                    <a:pt x="720" y="2481"/>
                  </a:lnTo>
                  <a:lnTo>
                    <a:pt x="720" y="2476"/>
                  </a:lnTo>
                  <a:lnTo>
                    <a:pt x="725" y="2465"/>
                  </a:lnTo>
                  <a:lnTo>
                    <a:pt x="725" y="2459"/>
                  </a:lnTo>
                  <a:lnTo>
                    <a:pt x="725" y="2453"/>
                  </a:lnTo>
                  <a:lnTo>
                    <a:pt x="731" y="2442"/>
                  </a:lnTo>
                  <a:lnTo>
                    <a:pt x="731" y="2431"/>
                  </a:lnTo>
                  <a:lnTo>
                    <a:pt x="731" y="2426"/>
                  </a:lnTo>
                  <a:lnTo>
                    <a:pt x="737" y="2415"/>
                  </a:lnTo>
                  <a:lnTo>
                    <a:pt x="737" y="2409"/>
                  </a:lnTo>
                  <a:lnTo>
                    <a:pt x="737" y="2398"/>
                  </a:lnTo>
                  <a:lnTo>
                    <a:pt x="742" y="2387"/>
                  </a:lnTo>
                  <a:lnTo>
                    <a:pt x="742" y="2376"/>
                  </a:lnTo>
                  <a:lnTo>
                    <a:pt x="742" y="2365"/>
                  </a:lnTo>
                  <a:lnTo>
                    <a:pt x="742" y="2354"/>
                  </a:lnTo>
                  <a:lnTo>
                    <a:pt x="748" y="2343"/>
                  </a:lnTo>
                  <a:lnTo>
                    <a:pt x="748" y="2332"/>
                  </a:lnTo>
                  <a:lnTo>
                    <a:pt x="748" y="2321"/>
                  </a:lnTo>
                  <a:lnTo>
                    <a:pt x="753" y="2309"/>
                  </a:lnTo>
                  <a:lnTo>
                    <a:pt x="753" y="2293"/>
                  </a:lnTo>
                  <a:lnTo>
                    <a:pt x="753" y="2282"/>
                  </a:lnTo>
                  <a:lnTo>
                    <a:pt x="759" y="2271"/>
                  </a:lnTo>
                  <a:lnTo>
                    <a:pt x="759" y="2254"/>
                  </a:lnTo>
                  <a:lnTo>
                    <a:pt x="759" y="2243"/>
                  </a:lnTo>
                  <a:lnTo>
                    <a:pt x="764" y="2226"/>
                  </a:lnTo>
                  <a:lnTo>
                    <a:pt x="764" y="2210"/>
                  </a:lnTo>
                  <a:lnTo>
                    <a:pt x="764" y="2199"/>
                  </a:lnTo>
                  <a:lnTo>
                    <a:pt x="770" y="2182"/>
                  </a:lnTo>
                  <a:lnTo>
                    <a:pt x="770" y="2165"/>
                  </a:lnTo>
                  <a:lnTo>
                    <a:pt x="770" y="2149"/>
                  </a:lnTo>
                  <a:lnTo>
                    <a:pt x="775" y="2132"/>
                  </a:lnTo>
                  <a:lnTo>
                    <a:pt x="775" y="2116"/>
                  </a:lnTo>
                  <a:lnTo>
                    <a:pt x="775" y="2099"/>
                  </a:lnTo>
                  <a:lnTo>
                    <a:pt x="781" y="2077"/>
                  </a:lnTo>
                  <a:lnTo>
                    <a:pt x="781" y="2060"/>
                  </a:lnTo>
                  <a:lnTo>
                    <a:pt x="781" y="2044"/>
                  </a:lnTo>
                  <a:lnTo>
                    <a:pt x="786" y="2022"/>
                  </a:lnTo>
                  <a:lnTo>
                    <a:pt x="786" y="2005"/>
                  </a:lnTo>
                  <a:lnTo>
                    <a:pt x="786" y="1983"/>
                  </a:lnTo>
                  <a:lnTo>
                    <a:pt x="792" y="1961"/>
                  </a:lnTo>
                  <a:lnTo>
                    <a:pt x="792" y="1944"/>
                  </a:lnTo>
                  <a:lnTo>
                    <a:pt x="792" y="1922"/>
                  </a:lnTo>
                  <a:lnTo>
                    <a:pt x="797" y="1900"/>
                  </a:lnTo>
                  <a:lnTo>
                    <a:pt x="797" y="1878"/>
                  </a:lnTo>
                  <a:lnTo>
                    <a:pt x="797" y="1855"/>
                  </a:lnTo>
                  <a:lnTo>
                    <a:pt x="803" y="1833"/>
                  </a:lnTo>
                  <a:lnTo>
                    <a:pt x="803" y="1806"/>
                  </a:lnTo>
                  <a:lnTo>
                    <a:pt x="803" y="1783"/>
                  </a:lnTo>
                  <a:lnTo>
                    <a:pt x="803" y="1761"/>
                  </a:lnTo>
                  <a:lnTo>
                    <a:pt x="809" y="1734"/>
                  </a:lnTo>
                  <a:lnTo>
                    <a:pt x="809" y="1706"/>
                  </a:lnTo>
                  <a:lnTo>
                    <a:pt x="809" y="1684"/>
                  </a:lnTo>
                  <a:lnTo>
                    <a:pt x="814" y="1656"/>
                  </a:lnTo>
                  <a:lnTo>
                    <a:pt x="814" y="1628"/>
                  </a:lnTo>
                  <a:lnTo>
                    <a:pt x="814" y="1601"/>
                  </a:lnTo>
                  <a:lnTo>
                    <a:pt x="820" y="1573"/>
                  </a:lnTo>
                  <a:lnTo>
                    <a:pt x="820" y="1545"/>
                  </a:lnTo>
                  <a:lnTo>
                    <a:pt x="820" y="1512"/>
                  </a:lnTo>
                  <a:lnTo>
                    <a:pt x="825" y="1484"/>
                  </a:lnTo>
                  <a:lnTo>
                    <a:pt x="825" y="1457"/>
                  </a:lnTo>
                  <a:lnTo>
                    <a:pt x="825" y="1423"/>
                  </a:lnTo>
                  <a:lnTo>
                    <a:pt x="831" y="1390"/>
                  </a:lnTo>
                  <a:lnTo>
                    <a:pt x="831" y="1363"/>
                  </a:lnTo>
                  <a:lnTo>
                    <a:pt x="831" y="1329"/>
                  </a:lnTo>
                  <a:lnTo>
                    <a:pt x="836" y="1296"/>
                  </a:lnTo>
                  <a:lnTo>
                    <a:pt x="836" y="1263"/>
                  </a:lnTo>
                  <a:lnTo>
                    <a:pt x="836" y="1224"/>
                  </a:lnTo>
                  <a:lnTo>
                    <a:pt x="842" y="1191"/>
                  </a:lnTo>
                  <a:lnTo>
                    <a:pt x="842" y="1158"/>
                  </a:lnTo>
                  <a:lnTo>
                    <a:pt x="842" y="1119"/>
                  </a:lnTo>
                  <a:lnTo>
                    <a:pt x="847" y="1080"/>
                  </a:lnTo>
                  <a:lnTo>
                    <a:pt x="847" y="1047"/>
                  </a:lnTo>
                  <a:lnTo>
                    <a:pt x="847" y="1008"/>
                  </a:lnTo>
                  <a:lnTo>
                    <a:pt x="853" y="969"/>
                  </a:lnTo>
                  <a:lnTo>
                    <a:pt x="853" y="931"/>
                  </a:lnTo>
                  <a:lnTo>
                    <a:pt x="853" y="892"/>
                  </a:lnTo>
                  <a:lnTo>
                    <a:pt x="858" y="848"/>
                  </a:lnTo>
                  <a:lnTo>
                    <a:pt x="858" y="809"/>
                  </a:lnTo>
                  <a:lnTo>
                    <a:pt x="858" y="764"/>
                  </a:lnTo>
                  <a:lnTo>
                    <a:pt x="864" y="726"/>
                  </a:lnTo>
                  <a:lnTo>
                    <a:pt x="864" y="681"/>
                  </a:lnTo>
                  <a:lnTo>
                    <a:pt x="864" y="637"/>
                  </a:lnTo>
                  <a:lnTo>
                    <a:pt x="864" y="593"/>
                  </a:lnTo>
                  <a:lnTo>
                    <a:pt x="869" y="548"/>
                  </a:lnTo>
                  <a:lnTo>
                    <a:pt x="869" y="499"/>
                  </a:lnTo>
                  <a:lnTo>
                    <a:pt x="869" y="454"/>
                  </a:lnTo>
                  <a:lnTo>
                    <a:pt x="875" y="404"/>
                  </a:lnTo>
                  <a:lnTo>
                    <a:pt x="875" y="360"/>
                  </a:lnTo>
                  <a:lnTo>
                    <a:pt x="875" y="310"/>
                  </a:lnTo>
                  <a:lnTo>
                    <a:pt x="881" y="261"/>
                  </a:lnTo>
                  <a:lnTo>
                    <a:pt x="881" y="211"/>
                  </a:lnTo>
                  <a:lnTo>
                    <a:pt x="881" y="161"/>
                  </a:lnTo>
                  <a:lnTo>
                    <a:pt x="886" y="105"/>
                  </a:lnTo>
                  <a:lnTo>
                    <a:pt x="886" y="56"/>
                  </a:lnTo>
                  <a:lnTo>
                    <a:pt x="886" y="0"/>
                  </a:lnTo>
                </a:path>
              </a:pathLst>
            </a:custGeom>
            <a:ln>
              <a:headEnd/>
              <a:tailEnd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3" name="Rectangle 67"/>
            <p:cNvSpPr>
              <a:spLocks noChangeArrowheads="1"/>
            </p:cNvSpPr>
            <p:nvPr/>
          </p:nvSpPr>
          <p:spPr bwMode="auto">
            <a:xfrm>
              <a:off x="3458" y="16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64" name="Rectangle 68"/>
            <p:cNvSpPr>
              <a:spLocks noChangeArrowheads="1"/>
            </p:cNvSpPr>
            <p:nvPr/>
          </p:nvSpPr>
          <p:spPr bwMode="auto">
            <a:xfrm>
              <a:off x="3795" y="16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65" name="Rectangle 69"/>
            <p:cNvSpPr>
              <a:spLocks noChangeArrowheads="1"/>
            </p:cNvSpPr>
            <p:nvPr/>
          </p:nvSpPr>
          <p:spPr bwMode="auto">
            <a:xfrm>
              <a:off x="3906" y="162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67" name="Rectangle 71"/>
            <p:cNvSpPr>
              <a:spLocks noChangeArrowheads="1"/>
            </p:cNvSpPr>
            <p:nvPr/>
          </p:nvSpPr>
          <p:spPr bwMode="auto">
            <a:xfrm>
              <a:off x="4233" y="16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68" name="Rectangle 72"/>
            <p:cNvSpPr>
              <a:spLocks noChangeArrowheads="1"/>
            </p:cNvSpPr>
            <p:nvPr/>
          </p:nvSpPr>
          <p:spPr bwMode="auto">
            <a:xfrm>
              <a:off x="4344" y="162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69" name="Rectangle 73"/>
            <p:cNvSpPr>
              <a:spLocks noChangeArrowheads="1"/>
            </p:cNvSpPr>
            <p:nvPr/>
          </p:nvSpPr>
          <p:spPr bwMode="auto">
            <a:xfrm>
              <a:off x="4432" y="16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70" name="Oval 74"/>
            <p:cNvSpPr>
              <a:spLocks noChangeArrowheads="1"/>
            </p:cNvSpPr>
            <p:nvPr/>
          </p:nvSpPr>
          <p:spPr bwMode="auto">
            <a:xfrm>
              <a:off x="2915" y="2581"/>
              <a:ext cx="28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Oval 75"/>
            <p:cNvSpPr>
              <a:spLocks noChangeArrowheads="1"/>
            </p:cNvSpPr>
            <p:nvPr/>
          </p:nvSpPr>
          <p:spPr bwMode="auto">
            <a:xfrm>
              <a:off x="3125" y="2581"/>
              <a:ext cx="28" cy="2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 flipV="1">
            <a:off x="5306901" y="689044"/>
            <a:ext cx="74199" cy="51064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2777812" y="3706990"/>
            <a:ext cx="4852383" cy="174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06108" y="629726"/>
            <a:ext cx="193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117072" y="36037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7529943" y="3688257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1107583" y="814392"/>
            <a:ext cx="0" cy="22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62" idx="19"/>
          </p:cNvCxnSpPr>
          <p:nvPr/>
        </p:nvCxnSpPr>
        <p:spPr>
          <a:xfrm>
            <a:off x="5007029" y="3668555"/>
            <a:ext cx="33707" cy="1274194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71" idx="4"/>
            <a:endCxn id="62" idx="39"/>
          </p:cNvCxnSpPr>
          <p:nvPr/>
        </p:nvCxnSpPr>
        <p:spPr>
          <a:xfrm flipH="1">
            <a:off x="5698455" y="3642587"/>
            <a:ext cx="18803" cy="130016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2" idx="20"/>
          </p:cNvCxnSpPr>
          <p:nvPr/>
        </p:nvCxnSpPr>
        <p:spPr>
          <a:xfrm flipV="1">
            <a:off x="5083018" y="4901403"/>
            <a:ext cx="651050" cy="25235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808725" y="3356634"/>
            <a:ext cx="59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5525472" y="329345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317552" y="4829522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-4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5304220" y="4349322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1548" y="318052"/>
            <a:ext cx="209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848139" y="908912"/>
            <a:ext cx="0" cy="1327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90330" y="1428024"/>
            <a:ext cx="36708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48647" y="1050200"/>
            <a:ext cx="595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73531" y="1462711"/>
            <a:ext cx="439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340703" y="1050200"/>
            <a:ext cx="317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        -1          0         1         2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340703" y="1647377"/>
            <a:ext cx="301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        -4          -3       -4        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8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678" y="414211"/>
            <a:ext cx="86460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Ví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dụ1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Khảo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sát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thiên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đồ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thị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hàm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</a:p>
          <a:p>
            <a:pPr eaLnBrk="0" hangingPunct="0"/>
            <a:endParaRPr lang="en-US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5632440"/>
              </p:ext>
            </p:extLst>
          </p:nvPr>
        </p:nvGraphicFramePr>
        <p:xfrm>
          <a:off x="5576015" y="285422"/>
          <a:ext cx="1227138" cy="693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2" name="Equation" r:id="rId3" imgW="1054080" imgH="419040" progId="Equation.DSMT4">
                  <p:embed/>
                </p:oleObj>
              </mc:Choice>
              <mc:Fallback>
                <p:oleObj name="Equation" r:id="rId3" imgW="1054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015" y="285422"/>
                        <a:ext cx="1227138" cy="69337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782194" y="978794"/>
            <a:ext cx="115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3710" marR="0">
              <a:spcBef>
                <a:spcPts val="170"/>
              </a:spcBef>
              <a:spcAft>
                <a:spcPts val="0"/>
              </a:spcAft>
            </a:pPr>
            <a:r>
              <a:rPr lang="vi-VN" b="1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vi-VN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b="1" u="sng" kern="0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678" y="1348126"/>
            <a:ext cx="1652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3710" marR="0">
              <a:spcBef>
                <a:spcPts val="170"/>
              </a:spcBef>
              <a:spcAft>
                <a:spcPts val="0"/>
              </a:spcAft>
            </a:pPr>
            <a:r>
              <a:rPr lang="en-US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TXĐ</a:t>
            </a:r>
            <a:r>
              <a:rPr lang="vi-VN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D=R</a:t>
            </a:r>
            <a:endParaRPr lang="en-US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29196" y="2337082"/>
                <a:ext cx="3696336" cy="10297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mr>
                        <m:mr>
                          <m:e>
                            <m:sSup>
                              <m:sSup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⇔</m:t>
                            </m:r>
                            <m:d>
                              <m:dPr>
                                <m:begChr m:val="["/>
                                <m:endChr m:val=""/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=&gt;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=±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=&gt;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=−</m:t>
                                      </m:r>
                                      <m:r>
                                        <a:rPr lang="en-US" b="1"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96" y="2337082"/>
                <a:ext cx="3696336" cy="102970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31302" y="2326497"/>
            <a:ext cx="7093746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3710" marR="0">
              <a:spcBef>
                <a:spcPts val="170"/>
              </a:spcBef>
              <a:spcAft>
                <a:spcPts val="0"/>
              </a:spcAft>
            </a:pPr>
            <a:r>
              <a:rPr lang="en-US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 </a:t>
            </a:r>
            <a:r>
              <a:rPr lang="en-US" b="1" kern="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73710" marR="0">
              <a:spcBef>
                <a:spcPts val="170"/>
              </a:spcBef>
              <a:spcAft>
                <a:spcPts val="0"/>
              </a:spcAft>
            </a:pPr>
            <a:endParaRPr lang="en-US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3710" marR="0">
              <a:spcBef>
                <a:spcPts val="170"/>
              </a:spcBef>
              <a:spcAft>
                <a:spcPts val="0"/>
              </a:spcAft>
            </a:pPr>
            <a:endParaRPr lang="en-US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3710" marR="0">
              <a:spcBef>
                <a:spcPts val="170"/>
              </a:spcBef>
              <a:spcAft>
                <a:spcPts val="0"/>
              </a:spcAft>
            </a:pPr>
            <a:endParaRPr lang="en-US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73710" marR="0">
              <a:spcBef>
                <a:spcPts val="170"/>
              </a:spcBef>
              <a:spcAft>
                <a:spcPts val="0"/>
              </a:spcAft>
            </a:pPr>
            <a:endParaRPr lang="en-US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0392" y="3917002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Bảng biến thiên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65930" y="4124335"/>
            <a:ext cx="461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 smtClean="0">
                <a:latin typeface="Times New Roman" panose="02020603050405020304" pitchFamily="18" charset="0"/>
              </a:rPr>
              <a:t>               </a:t>
            </a:r>
            <a:r>
              <a:rPr lang="en-US" dirty="0">
                <a:latin typeface="Times New Roman" panose="02020603050405020304" pitchFamily="18" charset="0"/>
              </a:rPr>
              <a:t>+            </a:t>
            </a:r>
            <a:r>
              <a:rPr lang="en-US" dirty="0" smtClean="0">
                <a:latin typeface="Times New Roman" panose="02020603050405020304" pitchFamily="18" charset="0"/>
              </a:rPr>
              <a:t>       0             </a:t>
            </a:r>
            <a:r>
              <a:rPr lang="en-US" dirty="0">
                <a:latin typeface="Times New Roman" panose="02020603050405020304" pitchFamily="18" charset="0"/>
              </a:rPr>
              <a:t>-             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975020" y="4069724"/>
            <a:ext cx="52030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90175" y="3749513"/>
            <a:ext cx="43950" cy="18527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5020" y="4472963"/>
            <a:ext cx="52030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12761" y="3735839"/>
            <a:ext cx="51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12761" y="4508733"/>
            <a:ext cx="327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746343"/>
              </p:ext>
            </p:extLst>
          </p:nvPr>
        </p:nvGraphicFramePr>
        <p:xfrm>
          <a:off x="3004626" y="4041713"/>
          <a:ext cx="561304" cy="478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3" name="Equation" r:id="rId6" imgW="152280" imgH="228600" progId="Equation.DSMT4">
                  <p:embed/>
                </p:oleObj>
              </mc:Choice>
              <mc:Fallback>
                <p:oleObj name="Equation" r:id="rId6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04626" y="4041713"/>
                        <a:ext cx="561304" cy="478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660969"/>
              </p:ext>
            </p:extLst>
          </p:nvPr>
        </p:nvGraphicFramePr>
        <p:xfrm>
          <a:off x="3565931" y="3772992"/>
          <a:ext cx="671218" cy="332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4" name="Equation" r:id="rId8" imgW="241200" imgH="126720" progId="Equation.DSMT4">
                  <p:embed/>
                </p:oleObj>
              </mc:Choice>
              <mc:Fallback>
                <p:oleObj name="Equation" r:id="rId8" imgW="24120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565931" y="3772992"/>
                        <a:ext cx="671218" cy="332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727719"/>
              </p:ext>
            </p:extLst>
          </p:nvPr>
        </p:nvGraphicFramePr>
        <p:xfrm>
          <a:off x="7503375" y="3652588"/>
          <a:ext cx="558800" cy="370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5" name="Equation" r:id="rId10" imgW="241200" imgH="139680" progId="Equation.DSMT4">
                  <p:embed/>
                </p:oleObj>
              </mc:Choice>
              <mc:Fallback>
                <p:oleObj name="Equation" r:id="rId10" imgW="24120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03375" y="3652588"/>
                        <a:ext cx="558800" cy="370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615189" y="3786438"/>
            <a:ext cx="6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394020"/>
              </p:ext>
            </p:extLst>
          </p:nvPr>
        </p:nvGraphicFramePr>
        <p:xfrm>
          <a:off x="5630607" y="4462231"/>
          <a:ext cx="354012" cy="819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6" name="Equation" r:id="rId12" imgW="152280" imgH="393480" progId="Equation.DSMT4">
                  <p:embed/>
                </p:oleObj>
              </mc:Choice>
              <mc:Fallback>
                <p:oleObj name="Equation" r:id="rId12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630607" y="4462231"/>
                        <a:ext cx="354012" cy="819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3782194" y="4878065"/>
            <a:ext cx="1691327" cy="5310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078828" y="4878065"/>
            <a:ext cx="1751527" cy="403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65921"/>
              </p:ext>
            </p:extLst>
          </p:nvPr>
        </p:nvGraphicFramePr>
        <p:xfrm>
          <a:off x="3586352" y="5409127"/>
          <a:ext cx="671218" cy="332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" name="Equation" r:id="rId14" imgW="241200" imgH="126720" progId="Equation.DSMT4">
                  <p:embed/>
                </p:oleObj>
              </mc:Choice>
              <mc:Fallback>
                <p:oleObj name="Equation" r:id="rId14" imgW="24120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586352" y="5409127"/>
                        <a:ext cx="671218" cy="332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888624"/>
              </p:ext>
            </p:extLst>
          </p:nvPr>
        </p:nvGraphicFramePr>
        <p:xfrm>
          <a:off x="7782775" y="5281911"/>
          <a:ext cx="671218" cy="26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8" name="Equation" r:id="rId16" imgW="241200" imgH="126720" progId="Equation.DSMT4">
                  <p:embed/>
                </p:oleObj>
              </mc:Choice>
              <mc:Fallback>
                <p:oleObj name="Equation" r:id="rId16" imgW="24120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782775" y="5281911"/>
                        <a:ext cx="671218" cy="269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748638" y="5790507"/>
            <a:ext cx="70756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Hàm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khoảng</a:t>
            </a:r>
            <a:r>
              <a:rPr lang="en-US" sz="20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</a:rPr>
              <a:t>(</a:t>
            </a:r>
            <a:endParaRPr lang="en-US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Hàm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cực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tại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điểm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(0;</a:t>
            </a: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125532" y="5867864"/>
            <a:ext cx="3491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-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;0)  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nghịch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biến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(0;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+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68024"/>
              </p:ext>
            </p:extLst>
          </p:nvPr>
        </p:nvGraphicFramePr>
        <p:xfrm>
          <a:off x="4000031" y="6055429"/>
          <a:ext cx="4730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9" name="Equation" r:id="rId17" imgW="203040" imgH="393480" progId="Equation.DSMT4">
                  <p:embed/>
                </p:oleObj>
              </mc:Choice>
              <mc:Fallback>
                <p:oleObj name="Equation" r:id="rId17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000031" y="6055429"/>
                        <a:ext cx="473075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055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7" grpId="0"/>
      <p:bldP spid="18" grpId="0"/>
      <p:bldP spid="22" grpId="0"/>
      <p:bldP spid="33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532087" y="665863"/>
            <a:ext cx="2369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-1            0            1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839590" y="1056067"/>
            <a:ext cx="37606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268987" y="834430"/>
            <a:ext cx="1" cy="73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959173" y="695880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80125" y="1180811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582987" y="1180811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0                         0        </a:t>
            </a:r>
            <a:endParaRPr lang="en-US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118508"/>
              </p:ext>
            </p:extLst>
          </p:nvPr>
        </p:nvGraphicFramePr>
        <p:xfrm>
          <a:off x="3335013" y="1137814"/>
          <a:ext cx="469921" cy="580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5013" y="1137814"/>
                        <a:ext cx="469921" cy="580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267224" y="700663"/>
            <a:ext cx="55030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0076" y="2031516"/>
            <a:ext cx="3408271" cy="322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1237" y="1131328"/>
            <a:ext cx="76393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Ví</a:t>
            </a:r>
            <a:r>
              <a:rPr lang="en-US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dụ</a:t>
            </a:r>
            <a:r>
              <a:rPr lang="en-US" b="1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1</a:t>
            </a:r>
            <a:r>
              <a:rPr lang="en-US" b="1" u="sng" dirty="0">
                <a:latin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Khảo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sát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sự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biến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thiên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vẽ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đồ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thị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hàm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</a:rPr>
              <a:t>số</a:t>
            </a:r>
            <a:endParaRPr lang="en-US" dirty="0" smtClean="0">
              <a:latin typeface="Times New Roman" panose="02020603050405020304" pitchFamily="18" charset="0"/>
            </a:endParaRPr>
          </a:p>
          <a:p>
            <a:pPr eaLnBrk="0" hangingPunct="0"/>
            <a:endParaRPr lang="en-US" dirty="0">
              <a:latin typeface="Times New Roman" panose="02020603050405020304" pitchFamily="18" charset="0"/>
            </a:endParaRPr>
          </a:p>
          <a:p>
            <a:pPr eaLnBrk="0" hangingPunct="0"/>
            <a:endParaRPr 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70122696"/>
              </p:ext>
            </p:extLst>
          </p:nvPr>
        </p:nvGraphicFramePr>
        <p:xfrm>
          <a:off x="5950280" y="955081"/>
          <a:ext cx="122713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Equation" r:id="rId3" imgW="634680" imgH="393480" progId="Equation.DSMT4">
                  <p:embed/>
                </p:oleObj>
              </mc:Choice>
              <mc:Fallback>
                <p:oleObj name="Equation" r:id="rId3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0280" y="955081"/>
                        <a:ext cx="1227137" cy="7604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479602"/>
              </p:ext>
            </p:extLst>
          </p:nvPr>
        </p:nvGraphicFramePr>
        <p:xfrm>
          <a:off x="1692640" y="1918556"/>
          <a:ext cx="819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Equation" r:id="rId5" imgW="545760" imgH="253800" progId="Equation.DSMT4">
                  <p:embed/>
                </p:oleObj>
              </mc:Choice>
              <mc:Fallback>
                <p:oleObj name="Equation" r:id="rId5" imgW="545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640" y="1918556"/>
                        <a:ext cx="8191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88332" y="1882598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TXĐ</a:t>
            </a:r>
            <a:r>
              <a:rPr lang="vi-VN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D=</a:t>
            </a:r>
            <a:endParaRPr lang="en-US" dirty="0"/>
          </a:p>
        </p:txBody>
      </p:sp>
      <p:graphicFrame>
        <p:nvGraphicFramePr>
          <p:cNvPr id="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863076"/>
              </p:ext>
            </p:extLst>
          </p:nvPr>
        </p:nvGraphicFramePr>
        <p:xfrm>
          <a:off x="835819" y="2274434"/>
          <a:ext cx="276383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name="Equation" r:id="rId7" imgW="1536480" imgH="419040" progId="Equation.DSMT4">
                  <p:embed/>
                </p:oleObj>
              </mc:Choice>
              <mc:Fallback>
                <p:oleObj name="Equation" r:id="rId7" imgW="1536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819" y="2274434"/>
                        <a:ext cx="2763838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841755" y="3076378"/>
            <a:ext cx="2409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x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= -1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</a:rPr>
              <a:t>tiệm</a:t>
            </a:r>
            <a:r>
              <a:rPr lang="en-US" i="1" dirty="0"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</a:rPr>
              <a:t>cận</a:t>
            </a:r>
            <a:r>
              <a:rPr lang="en-US" i="1" dirty="0">
                <a:latin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</a:rPr>
              <a:t>đứng</a:t>
            </a:r>
            <a:r>
              <a:rPr lang="en-US" i="1" dirty="0" smtClean="0">
                <a:latin typeface="Times New Roman" panose="02020603050405020304" pitchFamily="18" charset="0"/>
              </a:rPr>
              <a:t> ,</a:t>
            </a:r>
            <a:endParaRPr lang="en-US" i="1" dirty="0">
              <a:latin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31161" y="3783792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Bảng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thiên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94792" y="3133924"/>
            <a:ext cx="2398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</a:rPr>
              <a:t>y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= 2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</a:rPr>
              <a:t>tiệm</a:t>
            </a:r>
            <a:r>
              <a:rPr lang="en-US" i="1" dirty="0"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</a:rPr>
              <a:t>cận</a:t>
            </a:r>
            <a:r>
              <a:rPr lang="en-US" i="1" dirty="0">
                <a:latin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</a:rPr>
              <a:t>ngang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491108" y="3676606"/>
            <a:ext cx="4261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Times New Roman" panose="02020603050405020304" pitchFamily="18" charset="0"/>
              </a:rPr>
              <a:t>x       </a:t>
            </a:r>
            <a:r>
              <a:rPr lang="en-US" dirty="0">
                <a:latin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                       -</a:t>
            </a:r>
            <a:r>
              <a:rPr lang="en-US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1                          +</a:t>
            </a:r>
            <a:endParaRPr lang="en-US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491108" y="4180333"/>
            <a:ext cx="4431533" cy="233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dirty="0" smtClean="0">
                <a:solidFill>
                  <a:srgbClr val="141DDA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141DDA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3894954" y="3676606"/>
            <a:ext cx="20221" cy="18753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501110" y="4602899"/>
            <a:ext cx="4449102" cy="37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smtClean="0">
                <a:solidFill>
                  <a:srgbClr val="141DDA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141DDA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5823638" y="4180334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5950280" y="4172755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491108" y="4203653"/>
            <a:ext cx="4312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Times New Roman" panose="02020603050405020304" pitchFamily="18" charset="0"/>
              </a:rPr>
              <a:t>y’                   +                              +               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981574" y="5410698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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411313" y="4797033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+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501110" y="467388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y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003463" y="552537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</a:rPr>
              <a:t>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405525" y="470837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</a:rPr>
              <a:t>2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288665" y="4792879"/>
            <a:ext cx="1304540" cy="7590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272011" y="4792879"/>
            <a:ext cx="1081826" cy="7094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22779" y="219713"/>
            <a:ext cx="923631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731129"/>
              </p:ext>
            </p:extLst>
          </p:nvPr>
        </p:nvGraphicFramePr>
        <p:xfrm>
          <a:off x="3141464" y="96112"/>
          <a:ext cx="2024079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Equation" r:id="rId9" imgW="672840" imgH="393480" progId="Equation.DSMT4">
                  <p:embed/>
                </p:oleObj>
              </mc:Choice>
              <mc:Fallback>
                <p:oleObj name="Equation" r:id="rId9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41464" y="96112"/>
                        <a:ext cx="2024079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789820" y="60746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lang="en-US" b="1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Hàm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số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đồng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biến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trên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khoảng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(</a:t>
            </a:r>
            <a:endParaRPr lang="en-US" dirty="0">
              <a:latin typeface="Times New Roman" panose="02020603050405020304" pitchFamily="18" charset="0"/>
            </a:endParaRPr>
          </a:p>
          <a:p>
            <a:pPr eaLnBrk="0" hangingPunct="0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93998" y="6090723"/>
            <a:ext cx="24918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-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;-1)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(-1;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+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)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4" grpId="0"/>
      <p:bldP spid="25" grpId="0"/>
      <p:bldP spid="26" grpId="0"/>
      <p:bldP spid="27" grpId="0"/>
      <p:bldP spid="28" grpId="0"/>
      <p:bldP spid="2" grpId="0"/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71825" y="1849299"/>
            <a:ext cx="5689324" cy="5008701"/>
          </a:xfrm>
          <a:prstGeom prst="rect">
            <a:avLst/>
          </a:prstGeom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2524371" y="867289"/>
            <a:ext cx="4154726" cy="735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dirty="0" smtClean="0">
                <a:solidFill>
                  <a:srgbClr val="141DDA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141DDA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2888974" y="482833"/>
            <a:ext cx="7002" cy="11397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71182" y="482833"/>
            <a:ext cx="4365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Times New Roman" panose="02020603050405020304" pitchFamily="18" charset="0"/>
              </a:rPr>
              <a:t>x      </a:t>
            </a:r>
            <a:r>
              <a:rPr lang="en-US" dirty="0" smtClean="0">
                <a:latin typeface="Times New Roman" panose="02020603050405020304" pitchFamily="18" charset="0"/>
              </a:rPr>
              <a:t>     1/2</a:t>
            </a:r>
            <a:r>
              <a:rPr lang="en-US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                      </a:t>
            </a:r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-1  </a:t>
            </a:r>
            <a:r>
              <a:rPr lang="en-US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            0           </a:t>
            </a:r>
            <a:endParaRPr lang="en-US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27583" y="1061902"/>
            <a:ext cx="57424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</a:rPr>
              <a:t>        y             0                                          -1                  </a:t>
            </a:r>
            <a:endParaRPr lang="en-US" dirty="0"/>
          </a:p>
        </p:txBody>
      </p:sp>
      <p:cxnSp>
        <p:nvCxnSpPr>
          <p:cNvPr id="11" name="Straight Connector 10"/>
          <p:cNvCxnSpPr>
            <a:endCxn id="9" idx="2"/>
          </p:cNvCxnSpPr>
          <p:nvPr/>
        </p:nvCxnSpPr>
        <p:spPr>
          <a:xfrm flipH="1">
            <a:off x="4898786" y="874643"/>
            <a:ext cx="4518" cy="5565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011430" y="874643"/>
            <a:ext cx="4518" cy="5565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68372" y="497957"/>
            <a:ext cx="1274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Bảng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37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7831" y="349550"/>
            <a:ext cx="82467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b="1" u="heav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2000" dirty="0" smtClean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dirty="0">
                <a:latin typeface="+mj-lt"/>
                <a:cs typeface="Times New Roman" panose="02020603050405020304" pitchFamily="18" charset="0"/>
              </a:rPr>
              <a:t/>
            </a:r>
            <a:br>
              <a:rPr lang="vi-VN" sz="2000" dirty="0">
                <a:latin typeface="+mj-lt"/>
                <a:cs typeface="Times New Roman" panose="02020603050405020304" pitchFamily="18" charset="0"/>
              </a:rPr>
            </a:br>
            <a:r>
              <a:rPr lang="vi-VN" sz="2000" b="1" u="heavy" dirty="0">
                <a:latin typeface="+mj-lt"/>
                <a:cs typeface="Times New Roman" panose="02020603050405020304" pitchFamily="18" charset="0"/>
              </a:rPr>
              <a:t>B </a:t>
            </a:r>
            <a:r>
              <a:rPr lang="en-US" sz="2000" b="1" u="heavy" dirty="0" smtClean="0">
                <a:latin typeface="+mj-lt"/>
                <a:cs typeface="Times New Roman" panose="02020603050405020304" pitchFamily="18" charset="0"/>
              </a:rPr>
              <a:t>5</a:t>
            </a:r>
            <a:r>
              <a:rPr lang="vi-VN" sz="2000" b="1" dirty="0" smtClean="0">
                <a:latin typeface="+mj-lt"/>
                <a:cs typeface="Times New Roman" panose="02020603050405020304" pitchFamily="18" charset="0"/>
              </a:rPr>
              <a:t>: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b="1" u="heavy" dirty="0">
                <a:latin typeface="+mj-lt"/>
                <a:cs typeface="Times New Roman" panose="02020603050405020304" pitchFamily="18" charset="0"/>
              </a:rPr>
              <a:t>B </a:t>
            </a:r>
            <a:r>
              <a:rPr lang="en-US" sz="2000" b="1" u="heavy" dirty="0" smtClean="0">
                <a:latin typeface="+mj-lt"/>
                <a:cs typeface="Times New Roman" panose="02020603050405020304" pitchFamily="18" charset="0"/>
              </a:rPr>
              <a:t>6</a:t>
            </a:r>
            <a:r>
              <a:rPr lang="vi-VN" sz="2000" dirty="0" smtClean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276" y="1854558"/>
            <a:ext cx="7418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ạng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66670" y="2803149"/>
            <a:ext cx="1419357" cy="1665820"/>
          </a:xfrm>
          <a:custGeom>
            <a:avLst/>
            <a:gdLst>
              <a:gd name="connsiteX0" fmla="*/ 0 w 1419357"/>
              <a:gd name="connsiteY0" fmla="*/ 1665820 h 1665820"/>
              <a:gd name="connsiteX1" fmla="*/ 206062 w 1419357"/>
              <a:gd name="connsiteY1" fmla="*/ 210507 h 1665820"/>
              <a:gd name="connsiteX2" fmla="*/ 978795 w 1419357"/>
              <a:gd name="connsiteY2" fmla="*/ 1640062 h 1665820"/>
              <a:gd name="connsiteX3" fmla="*/ 1378040 w 1419357"/>
              <a:gd name="connsiteY3" fmla="*/ 158992 h 1665820"/>
              <a:gd name="connsiteX4" fmla="*/ 1403798 w 1419357"/>
              <a:gd name="connsiteY4" fmla="*/ 55961 h 1665820"/>
              <a:gd name="connsiteX5" fmla="*/ 1352282 w 1419357"/>
              <a:gd name="connsiteY5" fmla="*/ 287781 h 1665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19357" h="1665820">
                <a:moveTo>
                  <a:pt x="0" y="1665820"/>
                </a:moveTo>
                <a:cubicBezTo>
                  <a:pt x="21465" y="940310"/>
                  <a:pt x="42930" y="214800"/>
                  <a:pt x="206062" y="210507"/>
                </a:cubicBezTo>
                <a:cubicBezTo>
                  <a:pt x="369194" y="206214"/>
                  <a:pt x="783465" y="1648648"/>
                  <a:pt x="978795" y="1640062"/>
                </a:cubicBezTo>
                <a:cubicBezTo>
                  <a:pt x="1174125" y="1631476"/>
                  <a:pt x="1307206" y="423009"/>
                  <a:pt x="1378040" y="158992"/>
                </a:cubicBezTo>
                <a:cubicBezTo>
                  <a:pt x="1448874" y="-105025"/>
                  <a:pt x="1408091" y="34496"/>
                  <a:pt x="1403798" y="55961"/>
                </a:cubicBezTo>
                <a:cubicBezTo>
                  <a:pt x="1399505" y="77426"/>
                  <a:pt x="1375893" y="182603"/>
                  <a:pt x="1352282" y="287781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0456" y="3636059"/>
            <a:ext cx="23697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276348" y="2423691"/>
            <a:ext cx="0" cy="2230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656793" y="2423691"/>
            <a:ext cx="0" cy="2230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884867" y="3614518"/>
            <a:ext cx="23697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3006243" y="2374253"/>
            <a:ext cx="1524974" cy="2279629"/>
          </a:xfrm>
          <a:custGeom>
            <a:avLst/>
            <a:gdLst>
              <a:gd name="connsiteX0" fmla="*/ 868 w 1524974"/>
              <a:gd name="connsiteY0" fmla="*/ 2279629 h 2279629"/>
              <a:gd name="connsiteX1" fmla="*/ 168293 w 1524974"/>
              <a:gd name="connsiteY1" fmla="*/ 1120531 h 2279629"/>
              <a:gd name="connsiteX2" fmla="*/ 1044057 w 1524974"/>
              <a:gd name="connsiteY2" fmla="*/ 772801 h 2279629"/>
              <a:gd name="connsiteX3" fmla="*/ 1469059 w 1524974"/>
              <a:gd name="connsiteY3" fmla="*/ 103100 h 2279629"/>
              <a:gd name="connsiteX4" fmla="*/ 1507696 w 1524974"/>
              <a:gd name="connsiteY4" fmla="*/ 12948 h 227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974" h="2279629">
                <a:moveTo>
                  <a:pt x="868" y="2279629"/>
                </a:moveTo>
                <a:cubicBezTo>
                  <a:pt x="-2352" y="1825649"/>
                  <a:pt x="-5572" y="1371669"/>
                  <a:pt x="168293" y="1120531"/>
                </a:cubicBezTo>
                <a:cubicBezTo>
                  <a:pt x="342158" y="869393"/>
                  <a:pt x="827263" y="942373"/>
                  <a:pt x="1044057" y="772801"/>
                </a:cubicBezTo>
                <a:cubicBezTo>
                  <a:pt x="1260851" y="603229"/>
                  <a:pt x="1391786" y="229742"/>
                  <a:pt x="1469059" y="103100"/>
                </a:cubicBezTo>
                <a:cubicBezTo>
                  <a:pt x="1546332" y="-23542"/>
                  <a:pt x="1527014" y="-5297"/>
                  <a:pt x="1507696" y="12948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6037238" y="2423691"/>
            <a:ext cx="0" cy="2230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394101" y="3616588"/>
            <a:ext cx="23697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5494985" y="2740561"/>
            <a:ext cx="1416676" cy="1547011"/>
          </a:xfrm>
          <a:custGeom>
            <a:avLst/>
            <a:gdLst>
              <a:gd name="connsiteX0" fmla="*/ 0 w 1416676"/>
              <a:gd name="connsiteY0" fmla="*/ 0 h 1547011"/>
              <a:gd name="connsiteX1" fmla="*/ 206062 w 1416676"/>
              <a:gd name="connsiteY1" fmla="*/ 1493949 h 1547011"/>
              <a:gd name="connsiteX2" fmla="*/ 631065 w 1416676"/>
              <a:gd name="connsiteY2" fmla="*/ 1120462 h 1547011"/>
              <a:gd name="connsiteX3" fmla="*/ 1068947 w 1416676"/>
              <a:gd name="connsiteY3" fmla="*/ 231820 h 1547011"/>
              <a:gd name="connsiteX4" fmla="*/ 1275009 w 1416676"/>
              <a:gd name="connsiteY4" fmla="*/ 437882 h 1547011"/>
              <a:gd name="connsiteX5" fmla="*/ 1416676 w 1416676"/>
              <a:gd name="connsiteY5" fmla="*/ 1545465 h 1547011"/>
              <a:gd name="connsiteX6" fmla="*/ 1416676 w 1416676"/>
              <a:gd name="connsiteY6" fmla="*/ 1545465 h 1547011"/>
              <a:gd name="connsiteX7" fmla="*/ 1416676 w 1416676"/>
              <a:gd name="connsiteY7" fmla="*/ 1545465 h 1547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16676" h="1547011">
                <a:moveTo>
                  <a:pt x="0" y="0"/>
                </a:moveTo>
                <a:cubicBezTo>
                  <a:pt x="50442" y="653602"/>
                  <a:pt x="100885" y="1307205"/>
                  <a:pt x="206062" y="1493949"/>
                </a:cubicBezTo>
                <a:cubicBezTo>
                  <a:pt x="311240" y="1680693"/>
                  <a:pt x="487251" y="1330817"/>
                  <a:pt x="631065" y="1120462"/>
                </a:cubicBezTo>
                <a:cubicBezTo>
                  <a:pt x="774879" y="910107"/>
                  <a:pt x="961623" y="345583"/>
                  <a:pt x="1068947" y="231820"/>
                </a:cubicBezTo>
                <a:cubicBezTo>
                  <a:pt x="1176271" y="118057"/>
                  <a:pt x="1217054" y="218941"/>
                  <a:pt x="1275009" y="437882"/>
                </a:cubicBezTo>
                <a:cubicBezTo>
                  <a:pt x="1332964" y="656823"/>
                  <a:pt x="1416676" y="1545465"/>
                  <a:pt x="1416676" y="1545465"/>
                </a:cubicBezTo>
                <a:lnTo>
                  <a:pt x="1416676" y="1545465"/>
                </a:lnTo>
                <a:lnTo>
                  <a:pt x="1416676" y="1545465"/>
                </a:ln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797255"/>
              </p:ext>
            </p:extLst>
          </p:nvPr>
        </p:nvGraphicFramePr>
        <p:xfrm>
          <a:off x="62260" y="4508013"/>
          <a:ext cx="1728879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Equation" r:id="rId3" imgW="469800" imgH="482400" progId="Equation.DSMT4">
                  <p:embed/>
                </p:oleObj>
              </mc:Choice>
              <mc:Fallback>
                <p:oleObj name="Equation" r:id="rId3" imgW="469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260" y="4508013"/>
                        <a:ext cx="1728879" cy="97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1587132" y="5093731"/>
            <a:ext cx="1995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873709"/>
              </p:ext>
            </p:extLst>
          </p:nvPr>
        </p:nvGraphicFramePr>
        <p:xfrm>
          <a:off x="3408589" y="4536697"/>
          <a:ext cx="190350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Equation" r:id="rId5" imgW="698400" imgH="482400" progId="Equation.DSMT4">
                  <p:embed/>
                </p:oleObj>
              </mc:Choice>
              <mc:Fallback>
                <p:oleObj name="Equation" r:id="rId5" imgW="698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08589" y="4536697"/>
                        <a:ext cx="1903505" cy="97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763513"/>
              </p:ext>
            </p:extLst>
          </p:nvPr>
        </p:nvGraphicFramePr>
        <p:xfrm>
          <a:off x="5506658" y="4683427"/>
          <a:ext cx="1728879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7" imgW="469800" imgH="482400" progId="Equation.DSMT4">
                  <p:embed/>
                </p:oleObj>
              </mc:Choice>
              <mc:Fallback>
                <p:oleObj name="Equation" r:id="rId7" imgW="469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06658" y="4683427"/>
                        <a:ext cx="1728879" cy="97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51"/>
          <p:cNvSpPr/>
          <p:nvPr/>
        </p:nvSpPr>
        <p:spPr>
          <a:xfrm>
            <a:off x="7006011" y="5220627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869739"/>
              </p:ext>
            </p:extLst>
          </p:nvPr>
        </p:nvGraphicFramePr>
        <p:xfrm>
          <a:off x="8849708" y="4610471"/>
          <a:ext cx="190350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9" imgW="698400" imgH="482400" progId="Equation.DSMT4">
                  <p:embed/>
                </p:oleObj>
              </mc:Choice>
              <mc:Fallback>
                <p:oleObj name="Equation" r:id="rId9" imgW="698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849708" y="4610471"/>
                        <a:ext cx="1903505" cy="97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188105" y="5956281"/>
            <a:ext cx="6965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01930" marR="0">
              <a:spcBef>
                <a:spcPts val="280"/>
              </a:spcBef>
              <a:spcAft>
                <a:spcPts val="0"/>
              </a:spcAft>
            </a:pPr>
            <a:r>
              <a:rPr lang="vi-VN" sz="2000" b="1" u="sng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 ý:</a:t>
            </a:r>
            <a:r>
              <a:rPr lang="vi-VN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Đồ thị hàm bậc ba nhận điểm uốn làm tâm đối xứng.</a:t>
            </a:r>
            <a:endParaRPr lang="en-US" sz="2000" b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7" name="Freeform 15"/>
          <p:cNvSpPr>
            <a:spLocks/>
          </p:cNvSpPr>
          <p:nvPr/>
        </p:nvSpPr>
        <p:spPr bwMode="auto">
          <a:xfrm>
            <a:off x="8727582" y="2543038"/>
            <a:ext cx="1418107" cy="1661277"/>
          </a:xfrm>
          <a:custGeom>
            <a:avLst/>
            <a:gdLst>
              <a:gd name="T0" fmla="+- 0 137 137"/>
              <a:gd name="T1" fmla="*/ T0 w 1099"/>
              <a:gd name="T2" fmla="+- 0 120 120"/>
              <a:gd name="T3" fmla="*/ 120 h 1560"/>
              <a:gd name="T4" fmla="+- 0 155 137"/>
              <a:gd name="T5" fmla="*/ T4 w 1099"/>
              <a:gd name="T6" fmla="+- 0 200 120"/>
              <a:gd name="T7" fmla="*/ 200 h 1560"/>
              <a:gd name="T8" fmla="+- 0 173 137"/>
              <a:gd name="T9" fmla="*/ T8 w 1099"/>
              <a:gd name="T10" fmla="+- 0 279 120"/>
              <a:gd name="T11" fmla="*/ 279 h 1560"/>
              <a:gd name="T12" fmla="+- 0 193 137"/>
              <a:gd name="T13" fmla="*/ T12 w 1099"/>
              <a:gd name="T14" fmla="+- 0 357 120"/>
              <a:gd name="T15" fmla="*/ 357 h 1560"/>
              <a:gd name="T16" fmla="+- 0 214 137"/>
              <a:gd name="T17" fmla="*/ T16 w 1099"/>
              <a:gd name="T18" fmla="+- 0 432 120"/>
              <a:gd name="T19" fmla="*/ 432 h 1560"/>
              <a:gd name="T20" fmla="+- 0 238 137"/>
              <a:gd name="T21" fmla="*/ T20 w 1099"/>
              <a:gd name="T22" fmla="+- 0 504 120"/>
              <a:gd name="T23" fmla="*/ 504 h 1560"/>
              <a:gd name="T24" fmla="+- 0 265 137"/>
              <a:gd name="T25" fmla="*/ T24 w 1099"/>
              <a:gd name="T26" fmla="+- 0 572 120"/>
              <a:gd name="T27" fmla="*/ 572 h 1560"/>
              <a:gd name="T28" fmla="+- 0 296 137"/>
              <a:gd name="T29" fmla="*/ T28 w 1099"/>
              <a:gd name="T30" fmla="+- 0 635 120"/>
              <a:gd name="T31" fmla="*/ 635 h 1560"/>
              <a:gd name="T32" fmla="+- 0 332 137"/>
              <a:gd name="T33" fmla="*/ T32 w 1099"/>
              <a:gd name="T34" fmla="+- 0 693 120"/>
              <a:gd name="T35" fmla="*/ 693 h 1560"/>
              <a:gd name="T36" fmla="+- 0 373 137"/>
              <a:gd name="T37" fmla="*/ T36 w 1099"/>
              <a:gd name="T38" fmla="+- 0 744 120"/>
              <a:gd name="T39" fmla="*/ 744 h 1560"/>
              <a:gd name="T40" fmla="+- 0 421 137"/>
              <a:gd name="T41" fmla="*/ T40 w 1099"/>
              <a:gd name="T42" fmla="+- 0 785 120"/>
              <a:gd name="T43" fmla="*/ 785 h 1560"/>
              <a:gd name="T44" fmla="+- 0 478 137"/>
              <a:gd name="T45" fmla="*/ T44 w 1099"/>
              <a:gd name="T46" fmla="+- 0 813 120"/>
              <a:gd name="T47" fmla="*/ 813 h 1560"/>
              <a:gd name="T48" fmla="+- 0 541 137"/>
              <a:gd name="T49" fmla="*/ T48 w 1099"/>
              <a:gd name="T50" fmla="+- 0 834 120"/>
              <a:gd name="T51" fmla="*/ 834 h 1560"/>
              <a:gd name="T52" fmla="+- 0 608 137"/>
              <a:gd name="T53" fmla="*/ T52 w 1099"/>
              <a:gd name="T54" fmla="+- 0 849 120"/>
              <a:gd name="T55" fmla="*/ 849 h 1560"/>
              <a:gd name="T56" fmla="+- 0 677 137"/>
              <a:gd name="T57" fmla="*/ T56 w 1099"/>
              <a:gd name="T58" fmla="+- 0 863 120"/>
              <a:gd name="T59" fmla="*/ 863 h 1560"/>
              <a:gd name="T60" fmla="+- 0 745 137"/>
              <a:gd name="T61" fmla="*/ T60 w 1099"/>
              <a:gd name="T62" fmla="+- 0 880 120"/>
              <a:gd name="T63" fmla="*/ 880 h 1560"/>
              <a:gd name="T64" fmla="+- 0 810 137"/>
              <a:gd name="T65" fmla="*/ T64 w 1099"/>
              <a:gd name="T66" fmla="+- 0 902 120"/>
              <a:gd name="T67" fmla="*/ 902 h 1560"/>
              <a:gd name="T68" fmla="+- 0 870 137"/>
              <a:gd name="T69" fmla="*/ T68 w 1099"/>
              <a:gd name="T70" fmla="+- 0 934 120"/>
              <a:gd name="T71" fmla="*/ 934 h 1560"/>
              <a:gd name="T72" fmla="+- 0 922 137"/>
              <a:gd name="T73" fmla="*/ T72 w 1099"/>
              <a:gd name="T74" fmla="+- 0 978 120"/>
              <a:gd name="T75" fmla="*/ 978 h 1560"/>
              <a:gd name="T76" fmla="+- 0 963 137"/>
              <a:gd name="T77" fmla="*/ T76 w 1099"/>
              <a:gd name="T78" fmla="+- 0 1028 120"/>
              <a:gd name="T79" fmla="*/ 1028 h 1560"/>
              <a:gd name="T80" fmla="+- 0 1002 137"/>
              <a:gd name="T81" fmla="*/ T80 w 1099"/>
              <a:gd name="T82" fmla="+- 0 1085 120"/>
              <a:gd name="T83" fmla="*/ 1085 h 1560"/>
              <a:gd name="T84" fmla="+- 0 1037 137"/>
              <a:gd name="T85" fmla="*/ T84 w 1099"/>
              <a:gd name="T86" fmla="+- 0 1147 120"/>
              <a:gd name="T87" fmla="*/ 1147 h 1560"/>
              <a:gd name="T88" fmla="+- 0 1070 137"/>
              <a:gd name="T89" fmla="*/ T88 w 1099"/>
              <a:gd name="T90" fmla="+- 0 1214 120"/>
              <a:gd name="T91" fmla="*/ 1214 h 1560"/>
              <a:gd name="T92" fmla="+- 0 1101 137"/>
              <a:gd name="T93" fmla="*/ T92 w 1099"/>
              <a:gd name="T94" fmla="+- 0 1285 120"/>
              <a:gd name="T95" fmla="*/ 1285 h 1560"/>
              <a:gd name="T96" fmla="+- 0 1130 137"/>
              <a:gd name="T97" fmla="*/ T96 w 1099"/>
              <a:gd name="T98" fmla="+- 0 1360 120"/>
              <a:gd name="T99" fmla="*/ 1360 h 1560"/>
              <a:gd name="T100" fmla="+- 0 1158 137"/>
              <a:gd name="T101" fmla="*/ T100 w 1099"/>
              <a:gd name="T102" fmla="+- 0 1437 120"/>
              <a:gd name="T103" fmla="*/ 1437 h 1560"/>
              <a:gd name="T104" fmla="+- 0 1185 137"/>
              <a:gd name="T105" fmla="*/ T104 w 1099"/>
              <a:gd name="T106" fmla="+- 0 1517 120"/>
              <a:gd name="T107" fmla="*/ 1517 h 1560"/>
              <a:gd name="T108" fmla="+- 0 1210 137"/>
              <a:gd name="T109" fmla="*/ T108 w 1099"/>
              <a:gd name="T110" fmla="+- 0 1598 120"/>
              <a:gd name="T111" fmla="*/ 1598 h 1560"/>
              <a:gd name="T112" fmla="+- 0 1236 137"/>
              <a:gd name="T113" fmla="*/ T112 w 1099"/>
              <a:gd name="T114" fmla="+- 0 1680 120"/>
              <a:gd name="T115" fmla="*/ 1680 h 156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</a:cxnLst>
            <a:rect l="0" t="0" r="r" b="b"/>
            <a:pathLst>
              <a:path w="1099" h="1560">
                <a:moveTo>
                  <a:pt x="0" y="0"/>
                </a:moveTo>
                <a:lnTo>
                  <a:pt x="18" y="80"/>
                </a:lnTo>
                <a:lnTo>
                  <a:pt x="36" y="159"/>
                </a:lnTo>
                <a:lnTo>
                  <a:pt x="56" y="237"/>
                </a:lnTo>
                <a:lnTo>
                  <a:pt x="77" y="312"/>
                </a:lnTo>
                <a:lnTo>
                  <a:pt x="101" y="384"/>
                </a:lnTo>
                <a:lnTo>
                  <a:pt x="128" y="452"/>
                </a:lnTo>
                <a:lnTo>
                  <a:pt x="159" y="515"/>
                </a:lnTo>
                <a:lnTo>
                  <a:pt x="195" y="573"/>
                </a:lnTo>
                <a:lnTo>
                  <a:pt x="236" y="624"/>
                </a:lnTo>
                <a:lnTo>
                  <a:pt x="284" y="665"/>
                </a:lnTo>
                <a:lnTo>
                  <a:pt x="341" y="693"/>
                </a:lnTo>
                <a:lnTo>
                  <a:pt x="404" y="714"/>
                </a:lnTo>
                <a:lnTo>
                  <a:pt x="471" y="729"/>
                </a:lnTo>
                <a:lnTo>
                  <a:pt x="540" y="743"/>
                </a:lnTo>
                <a:lnTo>
                  <a:pt x="608" y="760"/>
                </a:lnTo>
                <a:lnTo>
                  <a:pt x="673" y="782"/>
                </a:lnTo>
                <a:lnTo>
                  <a:pt x="733" y="814"/>
                </a:lnTo>
                <a:lnTo>
                  <a:pt x="785" y="858"/>
                </a:lnTo>
                <a:lnTo>
                  <a:pt x="826" y="908"/>
                </a:lnTo>
                <a:lnTo>
                  <a:pt x="865" y="965"/>
                </a:lnTo>
                <a:lnTo>
                  <a:pt x="900" y="1027"/>
                </a:lnTo>
                <a:lnTo>
                  <a:pt x="933" y="1094"/>
                </a:lnTo>
                <a:lnTo>
                  <a:pt x="964" y="1165"/>
                </a:lnTo>
                <a:lnTo>
                  <a:pt x="993" y="1240"/>
                </a:lnTo>
                <a:lnTo>
                  <a:pt x="1021" y="1317"/>
                </a:lnTo>
                <a:lnTo>
                  <a:pt x="1048" y="1397"/>
                </a:lnTo>
                <a:lnTo>
                  <a:pt x="1073" y="1478"/>
                </a:lnTo>
                <a:lnTo>
                  <a:pt x="1099" y="1560"/>
                </a:lnTo>
              </a:path>
            </a:pathLst>
          </a:custGeom>
          <a:noFill/>
          <a:ln w="9525">
            <a:solidFill>
              <a:srgbClr val="FF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9436635" y="2543038"/>
            <a:ext cx="0" cy="2230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8419674" y="3666845"/>
            <a:ext cx="23697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1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28"/>
          <p:cNvGrpSpPr>
            <a:grpSpLocks/>
          </p:cNvGrpSpPr>
          <p:nvPr/>
        </p:nvGrpSpPr>
        <p:grpSpPr bwMode="auto">
          <a:xfrm>
            <a:off x="659439" y="1406316"/>
            <a:ext cx="1929214" cy="1890510"/>
            <a:chOff x="0" y="0"/>
            <a:chExt cx="1800" cy="1485"/>
          </a:xfrm>
        </p:grpSpPr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0" y="0"/>
              <a:ext cx="1800" cy="1485"/>
            </a:xfrm>
            <a:custGeom>
              <a:avLst/>
              <a:gdLst>
                <a:gd name="T0" fmla="*/ 1800 w 1800"/>
                <a:gd name="T1" fmla="*/ 945 h 1485"/>
                <a:gd name="T2" fmla="*/ 1780 w 1800"/>
                <a:gd name="T3" fmla="*/ 935 h 1485"/>
                <a:gd name="T4" fmla="*/ 1680 w 1800"/>
                <a:gd name="T5" fmla="*/ 885 h 1485"/>
                <a:gd name="T6" fmla="*/ 1680 w 1800"/>
                <a:gd name="T7" fmla="*/ 935 h 1485"/>
                <a:gd name="T8" fmla="*/ 910 w 1800"/>
                <a:gd name="T9" fmla="*/ 935 h 1485"/>
                <a:gd name="T10" fmla="*/ 910 w 1800"/>
                <a:gd name="T11" fmla="*/ 120 h 1485"/>
                <a:gd name="T12" fmla="*/ 960 w 1800"/>
                <a:gd name="T13" fmla="*/ 120 h 1485"/>
                <a:gd name="T14" fmla="*/ 950 w 1800"/>
                <a:gd name="T15" fmla="*/ 100 h 1485"/>
                <a:gd name="T16" fmla="*/ 900 w 1800"/>
                <a:gd name="T17" fmla="*/ 0 h 1485"/>
                <a:gd name="T18" fmla="*/ 840 w 1800"/>
                <a:gd name="T19" fmla="*/ 120 h 1485"/>
                <a:gd name="T20" fmla="*/ 890 w 1800"/>
                <a:gd name="T21" fmla="*/ 120 h 1485"/>
                <a:gd name="T22" fmla="*/ 890 w 1800"/>
                <a:gd name="T23" fmla="*/ 935 h 1485"/>
                <a:gd name="T24" fmla="*/ 0 w 1800"/>
                <a:gd name="T25" fmla="*/ 935 h 1485"/>
                <a:gd name="T26" fmla="*/ 0 w 1800"/>
                <a:gd name="T27" fmla="*/ 955 h 1485"/>
                <a:gd name="T28" fmla="*/ 890 w 1800"/>
                <a:gd name="T29" fmla="*/ 955 h 1485"/>
                <a:gd name="T30" fmla="*/ 890 w 1800"/>
                <a:gd name="T31" fmla="*/ 1485 h 1485"/>
                <a:gd name="T32" fmla="*/ 910 w 1800"/>
                <a:gd name="T33" fmla="*/ 1485 h 1485"/>
                <a:gd name="T34" fmla="*/ 910 w 1800"/>
                <a:gd name="T35" fmla="*/ 955 h 1485"/>
                <a:gd name="T36" fmla="*/ 1680 w 1800"/>
                <a:gd name="T37" fmla="*/ 955 h 1485"/>
                <a:gd name="T38" fmla="*/ 1680 w 1800"/>
                <a:gd name="T39" fmla="*/ 1005 h 1485"/>
                <a:gd name="T40" fmla="*/ 1780 w 1800"/>
                <a:gd name="T41" fmla="*/ 955 h 1485"/>
                <a:gd name="T42" fmla="*/ 1800 w 1800"/>
                <a:gd name="T43" fmla="*/ 945 h 1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0" h="1485">
                  <a:moveTo>
                    <a:pt x="1800" y="945"/>
                  </a:moveTo>
                  <a:lnTo>
                    <a:pt x="1780" y="935"/>
                  </a:lnTo>
                  <a:lnTo>
                    <a:pt x="1680" y="885"/>
                  </a:lnTo>
                  <a:lnTo>
                    <a:pt x="1680" y="935"/>
                  </a:lnTo>
                  <a:lnTo>
                    <a:pt x="910" y="935"/>
                  </a:lnTo>
                  <a:lnTo>
                    <a:pt x="910" y="120"/>
                  </a:lnTo>
                  <a:lnTo>
                    <a:pt x="960" y="120"/>
                  </a:lnTo>
                  <a:lnTo>
                    <a:pt x="950" y="100"/>
                  </a:lnTo>
                  <a:lnTo>
                    <a:pt x="900" y="0"/>
                  </a:lnTo>
                  <a:lnTo>
                    <a:pt x="840" y="120"/>
                  </a:lnTo>
                  <a:lnTo>
                    <a:pt x="890" y="120"/>
                  </a:lnTo>
                  <a:lnTo>
                    <a:pt x="890" y="935"/>
                  </a:lnTo>
                  <a:lnTo>
                    <a:pt x="0" y="935"/>
                  </a:lnTo>
                  <a:lnTo>
                    <a:pt x="0" y="955"/>
                  </a:lnTo>
                  <a:lnTo>
                    <a:pt x="890" y="955"/>
                  </a:lnTo>
                  <a:lnTo>
                    <a:pt x="890" y="1485"/>
                  </a:lnTo>
                  <a:lnTo>
                    <a:pt x="910" y="1485"/>
                  </a:lnTo>
                  <a:lnTo>
                    <a:pt x="910" y="955"/>
                  </a:lnTo>
                  <a:lnTo>
                    <a:pt x="1680" y="955"/>
                  </a:lnTo>
                  <a:lnTo>
                    <a:pt x="1680" y="1005"/>
                  </a:lnTo>
                  <a:lnTo>
                    <a:pt x="1780" y="955"/>
                  </a:lnTo>
                  <a:lnTo>
                    <a:pt x="1800" y="9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128" y="135"/>
              <a:ext cx="1543" cy="1180"/>
            </a:xfrm>
            <a:custGeom>
              <a:avLst/>
              <a:gdLst>
                <a:gd name="T0" fmla="+- 0 129 129"/>
                <a:gd name="T1" fmla="*/ T0 w 1543"/>
                <a:gd name="T2" fmla="+- 0 135 135"/>
                <a:gd name="T3" fmla="*/ 135 h 1180"/>
                <a:gd name="T4" fmla="+- 0 133 129"/>
                <a:gd name="T5" fmla="*/ T4 w 1543"/>
                <a:gd name="T6" fmla="+- 0 242 135"/>
                <a:gd name="T7" fmla="*/ 242 h 1180"/>
                <a:gd name="T8" fmla="+- 0 137 129"/>
                <a:gd name="T9" fmla="*/ T8 w 1543"/>
                <a:gd name="T10" fmla="+- 0 348 135"/>
                <a:gd name="T11" fmla="*/ 348 h 1180"/>
                <a:gd name="T12" fmla="+- 0 141 129"/>
                <a:gd name="T13" fmla="*/ T12 w 1543"/>
                <a:gd name="T14" fmla="+- 0 453 135"/>
                <a:gd name="T15" fmla="*/ 453 h 1180"/>
                <a:gd name="T16" fmla="+- 0 146 129"/>
                <a:gd name="T17" fmla="*/ T16 w 1543"/>
                <a:gd name="T18" fmla="+- 0 555 135"/>
                <a:gd name="T19" fmla="*/ 555 h 1180"/>
                <a:gd name="T20" fmla="+- 0 152 129"/>
                <a:gd name="T21" fmla="*/ T20 w 1543"/>
                <a:gd name="T22" fmla="+- 0 655 135"/>
                <a:gd name="T23" fmla="*/ 655 h 1180"/>
                <a:gd name="T24" fmla="+- 0 158 129"/>
                <a:gd name="T25" fmla="*/ T24 w 1543"/>
                <a:gd name="T26" fmla="+- 0 750 135"/>
                <a:gd name="T27" fmla="*/ 750 h 1180"/>
                <a:gd name="T28" fmla="+- 0 166 129"/>
                <a:gd name="T29" fmla="*/ T28 w 1543"/>
                <a:gd name="T30" fmla="+- 0 841 135"/>
                <a:gd name="T31" fmla="*/ 841 h 1180"/>
                <a:gd name="T32" fmla="+- 0 174 129"/>
                <a:gd name="T33" fmla="*/ T32 w 1543"/>
                <a:gd name="T34" fmla="+- 0 926 135"/>
                <a:gd name="T35" fmla="*/ 926 h 1180"/>
                <a:gd name="T36" fmla="+- 0 184 129"/>
                <a:gd name="T37" fmla="*/ T36 w 1543"/>
                <a:gd name="T38" fmla="+- 0 1004 135"/>
                <a:gd name="T39" fmla="*/ 1004 h 1180"/>
                <a:gd name="T40" fmla="+- 0 195 129"/>
                <a:gd name="T41" fmla="*/ T40 w 1543"/>
                <a:gd name="T42" fmla="+- 0 1076 135"/>
                <a:gd name="T43" fmla="*/ 1076 h 1180"/>
                <a:gd name="T44" fmla="+- 0 208 129"/>
                <a:gd name="T45" fmla="*/ T44 w 1543"/>
                <a:gd name="T46" fmla="+- 0 1140 135"/>
                <a:gd name="T47" fmla="*/ 1140 h 1180"/>
                <a:gd name="T48" fmla="+- 0 238 129"/>
                <a:gd name="T49" fmla="*/ T48 w 1543"/>
                <a:gd name="T50" fmla="+- 0 1241 135"/>
                <a:gd name="T51" fmla="*/ 1241 h 1180"/>
                <a:gd name="T52" fmla="+- 0 277 129"/>
                <a:gd name="T53" fmla="*/ T52 w 1543"/>
                <a:gd name="T54" fmla="+- 0 1301 135"/>
                <a:gd name="T55" fmla="*/ 1301 h 1180"/>
                <a:gd name="T56" fmla="+- 0 300 129"/>
                <a:gd name="T57" fmla="*/ T56 w 1543"/>
                <a:gd name="T58" fmla="+- 0 1314 135"/>
                <a:gd name="T59" fmla="*/ 1314 h 1180"/>
                <a:gd name="T60" fmla="+- 0 324 129"/>
                <a:gd name="T61" fmla="*/ T60 w 1543"/>
                <a:gd name="T62" fmla="+- 0 1310 135"/>
                <a:gd name="T63" fmla="*/ 1310 h 1180"/>
                <a:gd name="T64" fmla="+- 0 382 129"/>
                <a:gd name="T65" fmla="*/ T64 w 1543"/>
                <a:gd name="T66" fmla="+- 0 1248 135"/>
                <a:gd name="T67" fmla="*/ 1248 h 1180"/>
                <a:gd name="T68" fmla="+- 0 415 129"/>
                <a:gd name="T69" fmla="*/ T68 w 1543"/>
                <a:gd name="T70" fmla="+- 0 1194 135"/>
                <a:gd name="T71" fmla="*/ 1194 h 1180"/>
                <a:gd name="T72" fmla="+- 0 450 129"/>
                <a:gd name="T73" fmla="*/ T72 w 1543"/>
                <a:gd name="T74" fmla="+- 0 1129 135"/>
                <a:gd name="T75" fmla="*/ 1129 h 1180"/>
                <a:gd name="T76" fmla="+- 0 487 129"/>
                <a:gd name="T77" fmla="*/ T76 w 1543"/>
                <a:gd name="T78" fmla="+- 0 1054 135"/>
                <a:gd name="T79" fmla="*/ 1054 h 1180"/>
                <a:gd name="T80" fmla="+- 0 525 129"/>
                <a:gd name="T81" fmla="*/ T80 w 1543"/>
                <a:gd name="T82" fmla="+- 0 973 135"/>
                <a:gd name="T83" fmla="*/ 973 h 1180"/>
                <a:gd name="T84" fmla="+- 0 564 129"/>
                <a:gd name="T85" fmla="*/ T84 w 1543"/>
                <a:gd name="T86" fmla="+- 0 888 135"/>
                <a:gd name="T87" fmla="*/ 888 h 1180"/>
                <a:gd name="T88" fmla="+- 0 604 129"/>
                <a:gd name="T89" fmla="*/ T88 w 1543"/>
                <a:gd name="T90" fmla="+- 0 802 135"/>
                <a:gd name="T91" fmla="*/ 802 h 1180"/>
                <a:gd name="T92" fmla="+- 0 644 129"/>
                <a:gd name="T93" fmla="*/ T92 w 1543"/>
                <a:gd name="T94" fmla="+- 0 716 135"/>
                <a:gd name="T95" fmla="*/ 716 h 1180"/>
                <a:gd name="T96" fmla="+- 0 684 129"/>
                <a:gd name="T97" fmla="*/ T96 w 1543"/>
                <a:gd name="T98" fmla="+- 0 634 135"/>
                <a:gd name="T99" fmla="*/ 634 h 1180"/>
                <a:gd name="T100" fmla="+- 0 723 129"/>
                <a:gd name="T101" fmla="*/ T100 w 1543"/>
                <a:gd name="T102" fmla="+- 0 557 135"/>
                <a:gd name="T103" fmla="*/ 557 h 1180"/>
                <a:gd name="T104" fmla="+- 0 762 129"/>
                <a:gd name="T105" fmla="*/ T104 w 1543"/>
                <a:gd name="T106" fmla="+- 0 489 135"/>
                <a:gd name="T107" fmla="*/ 489 h 1180"/>
                <a:gd name="T108" fmla="+- 0 799 129"/>
                <a:gd name="T109" fmla="*/ T108 w 1543"/>
                <a:gd name="T110" fmla="+- 0 432 135"/>
                <a:gd name="T111" fmla="*/ 432 h 1180"/>
                <a:gd name="T112" fmla="+- 0 868 129"/>
                <a:gd name="T113" fmla="*/ T112 w 1543"/>
                <a:gd name="T114" fmla="+- 0 359 135"/>
                <a:gd name="T115" fmla="*/ 359 h 1180"/>
                <a:gd name="T116" fmla="+- 0 900 129"/>
                <a:gd name="T117" fmla="*/ T116 w 1543"/>
                <a:gd name="T118" fmla="+- 0 349 135"/>
                <a:gd name="T119" fmla="*/ 349 h 1180"/>
                <a:gd name="T120" fmla="+- 0 932 129"/>
                <a:gd name="T121" fmla="*/ T120 w 1543"/>
                <a:gd name="T122" fmla="+- 0 361 135"/>
                <a:gd name="T123" fmla="*/ 361 h 1180"/>
                <a:gd name="T124" fmla="+- 0 992 129"/>
                <a:gd name="T125" fmla="*/ T124 w 1543"/>
                <a:gd name="T126" fmla="+- 0 442 135"/>
                <a:gd name="T127" fmla="*/ 442 h 1180"/>
                <a:gd name="T128" fmla="+- 0 1021 129"/>
                <a:gd name="T129" fmla="*/ T128 w 1543"/>
                <a:gd name="T130" fmla="+- 0 505 135"/>
                <a:gd name="T131" fmla="*/ 505 h 1180"/>
                <a:gd name="T132" fmla="+- 0 1049 129"/>
                <a:gd name="T133" fmla="*/ T132 w 1543"/>
                <a:gd name="T134" fmla="+- 0 580 135"/>
                <a:gd name="T135" fmla="*/ 580 h 1180"/>
                <a:gd name="T136" fmla="+- 0 1077 129"/>
                <a:gd name="T137" fmla="*/ T136 w 1543"/>
                <a:gd name="T138" fmla="+- 0 664 135"/>
                <a:gd name="T139" fmla="*/ 664 h 1180"/>
                <a:gd name="T140" fmla="+- 0 1104 129"/>
                <a:gd name="T141" fmla="*/ T140 w 1543"/>
                <a:gd name="T142" fmla="+- 0 753 135"/>
                <a:gd name="T143" fmla="*/ 753 h 1180"/>
                <a:gd name="T144" fmla="+- 0 1130 129"/>
                <a:gd name="T145" fmla="*/ T144 w 1543"/>
                <a:gd name="T146" fmla="+- 0 845 135"/>
                <a:gd name="T147" fmla="*/ 845 h 1180"/>
                <a:gd name="T148" fmla="+- 0 1156 129"/>
                <a:gd name="T149" fmla="*/ T148 w 1543"/>
                <a:gd name="T150" fmla="+- 0 937 135"/>
                <a:gd name="T151" fmla="*/ 937 h 1180"/>
                <a:gd name="T152" fmla="+- 0 1182 129"/>
                <a:gd name="T153" fmla="*/ T152 w 1543"/>
                <a:gd name="T154" fmla="+- 0 1025 135"/>
                <a:gd name="T155" fmla="*/ 1025 h 1180"/>
                <a:gd name="T156" fmla="+- 0 1207 129"/>
                <a:gd name="T157" fmla="*/ T156 w 1543"/>
                <a:gd name="T158" fmla="+- 0 1106 135"/>
                <a:gd name="T159" fmla="*/ 1106 h 1180"/>
                <a:gd name="T160" fmla="+- 0 1231 129"/>
                <a:gd name="T161" fmla="*/ T160 w 1543"/>
                <a:gd name="T162" fmla="+- 0 1179 135"/>
                <a:gd name="T163" fmla="*/ 1179 h 1180"/>
                <a:gd name="T164" fmla="+- 0 1256 129"/>
                <a:gd name="T165" fmla="*/ T164 w 1543"/>
                <a:gd name="T166" fmla="+- 0 1238 135"/>
                <a:gd name="T167" fmla="*/ 1238 h 1180"/>
                <a:gd name="T168" fmla="+- 0 1304 129"/>
                <a:gd name="T169" fmla="*/ T168 w 1543"/>
                <a:gd name="T170" fmla="+- 0 1309 135"/>
                <a:gd name="T171" fmla="*/ 1309 h 1180"/>
                <a:gd name="T172" fmla="+- 0 1329 129"/>
                <a:gd name="T173" fmla="*/ T172 w 1543"/>
                <a:gd name="T174" fmla="+- 0 1314 135"/>
                <a:gd name="T175" fmla="*/ 1314 h 1180"/>
                <a:gd name="T176" fmla="+- 0 1352 129"/>
                <a:gd name="T177" fmla="*/ T176 w 1543"/>
                <a:gd name="T178" fmla="+- 0 1301 135"/>
                <a:gd name="T179" fmla="*/ 1301 h 1180"/>
                <a:gd name="T180" fmla="+- 0 1399 129"/>
                <a:gd name="T181" fmla="*/ T180 w 1543"/>
                <a:gd name="T182" fmla="+- 0 1241 135"/>
                <a:gd name="T183" fmla="*/ 1241 h 1180"/>
                <a:gd name="T184" fmla="+- 0 1443 129"/>
                <a:gd name="T185" fmla="*/ T184 w 1543"/>
                <a:gd name="T186" fmla="+- 0 1140 135"/>
                <a:gd name="T187" fmla="*/ 1140 h 1180"/>
                <a:gd name="T188" fmla="+- 0 1465 129"/>
                <a:gd name="T189" fmla="*/ T188 w 1543"/>
                <a:gd name="T190" fmla="+- 0 1076 135"/>
                <a:gd name="T191" fmla="*/ 1076 h 1180"/>
                <a:gd name="T192" fmla="+- 0 1487 129"/>
                <a:gd name="T193" fmla="*/ T192 w 1543"/>
                <a:gd name="T194" fmla="+- 0 1004 135"/>
                <a:gd name="T195" fmla="*/ 1004 h 1180"/>
                <a:gd name="T196" fmla="+- 0 1508 129"/>
                <a:gd name="T197" fmla="*/ T196 w 1543"/>
                <a:gd name="T198" fmla="+- 0 926 135"/>
                <a:gd name="T199" fmla="*/ 926 h 1180"/>
                <a:gd name="T200" fmla="+- 0 1529 129"/>
                <a:gd name="T201" fmla="*/ T200 w 1543"/>
                <a:gd name="T202" fmla="+- 0 841 135"/>
                <a:gd name="T203" fmla="*/ 841 h 1180"/>
                <a:gd name="T204" fmla="+- 0 1550 129"/>
                <a:gd name="T205" fmla="*/ T204 w 1543"/>
                <a:gd name="T206" fmla="+- 0 750 135"/>
                <a:gd name="T207" fmla="*/ 750 h 1180"/>
                <a:gd name="T208" fmla="+- 0 1570 129"/>
                <a:gd name="T209" fmla="*/ T208 w 1543"/>
                <a:gd name="T210" fmla="+- 0 655 135"/>
                <a:gd name="T211" fmla="*/ 655 h 1180"/>
                <a:gd name="T212" fmla="+- 0 1591 129"/>
                <a:gd name="T213" fmla="*/ T212 w 1543"/>
                <a:gd name="T214" fmla="+- 0 555 135"/>
                <a:gd name="T215" fmla="*/ 555 h 1180"/>
                <a:gd name="T216" fmla="+- 0 1611 129"/>
                <a:gd name="T217" fmla="*/ T216 w 1543"/>
                <a:gd name="T218" fmla="+- 0 453 135"/>
                <a:gd name="T219" fmla="*/ 453 h 1180"/>
                <a:gd name="T220" fmla="+- 0 1631 129"/>
                <a:gd name="T221" fmla="*/ T220 w 1543"/>
                <a:gd name="T222" fmla="+- 0 348 135"/>
                <a:gd name="T223" fmla="*/ 348 h 1180"/>
                <a:gd name="T224" fmla="+- 0 1651 129"/>
                <a:gd name="T225" fmla="*/ T224 w 1543"/>
                <a:gd name="T226" fmla="+- 0 242 135"/>
                <a:gd name="T227" fmla="*/ 242 h 1180"/>
                <a:gd name="T228" fmla="+- 0 1671 129"/>
                <a:gd name="T229" fmla="*/ T228 w 1543"/>
                <a:gd name="T230" fmla="+- 0 135 135"/>
                <a:gd name="T231" fmla="*/ 135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1543" h="1180">
                  <a:moveTo>
                    <a:pt x="0" y="0"/>
                  </a:moveTo>
                  <a:lnTo>
                    <a:pt x="4" y="107"/>
                  </a:lnTo>
                  <a:lnTo>
                    <a:pt x="8" y="213"/>
                  </a:lnTo>
                  <a:lnTo>
                    <a:pt x="12" y="318"/>
                  </a:lnTo>
                  <a:lnTo>
                    <a:pt x="17" y="420"/>
                  </a:lnTo>
                  <a:lnTo>
                    <a:pt x="23" y="520"/>
                  </a:lnTo>
                  <a:lnTo>
                    <a:pt x="29" y="615"/>
                  </a:lnTo>
                  <a:lnTo>
                    <a:pt x="37" y="706"/>
                  </a:lnTo>
                  <a:lnTo>
                    <a:pt x="45" y="791"/>
                  </a:lnTo>
                  <a:lnTo>
                    <a:pt x="55" y="869"/>
                  </a:lnTo>
                  <a:lnTo>
                    <a:pt x="66" y="941"/>
                  </a:lnTo>
                  <a:lnTo>
                    <a:pt x="79" y="1005"/>
                  </a:lnTo>
                  <a:lnTo>
                    <a:pt x="109" y="1106"/>
                  </a:lnTo>
                  <a:lnTo>
                    <a:pt x="148" y="1166"/>
                  </a:lnTo>
                  <a:lnTo>
                    <a:pt x="171" y="1179"/>
                  </a:lnTo>
                  <a:lnTo>
                    <a:pt x="195" y="1175"/>
                  </a:lnTo>
                  <a:lnTo>
                    <a:pt x="253" y="1113"/>
                  </a:lnTo>
                  <a:lnTo>
                    <a:pt x="286" y="1059"/>
                  </a:lnTo>
                  <a:lnTo>
                    <a:pt x="321" y="994"/>
                  </a:lnTo>
                  <a:lnTo>
                    <a:pt x="358" y="919"/>
                  </a:lnTo>
                  <a:lnTo>
                    <a:pt x="396" y="838"/>
                  </a:lnTo>
                  <a:lnTo>
                    <a:pt x="435" y="753"/>
                  </a:lnTo>
                  <a:lnTo>
                    <a:pt x="475" y="667"/>
                  </a:lnTo>
                  <a:lnTo>
                    <a:pt x="515" y="581"/>
                  </a:lnTo>
                  <a:lnTo>
                    <a:pt x="555" y="499"/>
                  </a:lnTo>
                  <a:lnTo>
                    <a:pt x="594" y="422"/>
                  </a:lnTo>
                  <a:lnTo>
                    <a:pt x="633" y="354"/>
                  </a:lnTo>
                  <a:lnTo>
                    <a:pt x="670" y="297"/>
                  </a:lnTo>
                  <a:lnTo>
                    <a:pt x="739" y="224"/>
                  </a:lnTo>
                  <a:lnTo>
                    <a:pt x="771" y="214"/>
                  </a:lnTo>
                  <a:lnTo>
                    <a:pt x="803" y="226"/>
                  </a:lnTo>
                  <a:lnTo>
                    <a:pt x="863" y="307"/>
                  </a:lnTo>
                  <a:lnTo>
                    <a:pt x="892" y="370"/>
                  </a:lnTo>
                  <a:lnTo>
                    <a:pt x="920" y="445"/>
                  </a:lnTo>
                  <a:lnTo>
                    <a:pt x="948" y="529"/>
                  </a:lnTo>
                  <a:lnTo>
                    <a:pt x="975" y="618"/>
                  </a:lnTo>
                  <a:lnTo>
                    <a:pt x="1001" y="710"/>
                  </a:lnTo>
                  <a:lnTo>
                    <a:pt x="1027" y="802"/>
                  </a:lnTo>
                  <a:lnTo>
                    <a:pt x="1053" y="890"/>
                  </a:lnTo>
                  <a:lnTo>
                    <a:pt x="1078" y="971"/>
                  </a:lnTo>
                  <a:lnTo>
                    <a:pt x="1102" y="1044"/>
                  </a:lnTo>
                  <a:lnTo>
                    <a:pt x="1127" y="1103"/>
                  </a:lnTo>
                  <a:lnTo>
                    <a:pt x="1175" y="1174"/>
                  </a:lnTo>
                  <a:lnTo>
                    <a:pt x="1200" y="1179"/>
                  </a:lnTo>
                  <a:lnTo>
                    <a:pt x="1223" y="1166"/>
                  </a:lnTo>
                  <a:lnTo>
                    <a:pt x="1270" y="1106"/>
                  </a:lnTo>
                  <a:lnTo>
                    <a:pt x="1314" y="1005"/>
                  </a:lnTo>
                  <a:lnTo>
                    <a:pt x="1336" y="941"/>
                  </a:lnTo>
                  <a:lnTo>
                    <a:pt x="1358" y="869"/>
                  </a:lnTo>
                  <a:lnTo>
                    <a:pt x="1379" y="791"/>
                  </a:lnTo>
                  <a:lnTo>
                    <a:pt x="1400" y="706"/>
                  </a:lnTo>
                  <a:lnTo>
                    <a:pt x="1421" y="615"/>
                  </a:lnTo>
                  <a:lnTo>
                    <a:pt x="1441" y="520"/>
                  </a:lnTo>
                  <a:lnTo>
                    <a:pt x="1462" y="420"/>
                  </a:lnTo>
                  <a:lnTo>
                    <a:pt x="1482" y="318"/>
                  </a:lnTo>
                  <a:lnTo>
                    <a:pt x="1502" y="213"/>
                  </a:lnTo>
                  <a:lnTo>
                    <a:pt x="1522" y="107"/>
                  </a:lnTo>
                  <a:lnTo>
                    <a:pt x="1542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31"/>
          <p:cNvGrpSpPr>
            <a:grpSpLocks/>
          </p:cNvGrpSpPr>
          <p:nvPr/>
        </p:nvGrpSpPr>
        <p:grpSpPr bwMode="auto">
          <a:xfrm>
            <a:off x="6369046" y="1352222"/>
            <a:ext cx="1654264" cy="1890510"/>
            <a:chOff x="7111" y="177"/>
            <a:chExt cx="1620" cy="1485"/>
          </a:xfrm>
        </p:grpSpPr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7111" y="177"/>
              <a:ext cx="1620" cy="1485"/>
            </a:xfrm>
            <a:custGeom>
              <a:avLst/>
              <a:gdLst>
                <a:gd name="T0" fmla="+- 0 8731 7111"/>
                <a:gd name="T1" fmla="*/ T0 w 1620"/>
                <a:gd name="T2" fmla="+- 0 920 177"/>
                <a:gd name="T3" fmla="*/ 920 h 1485"/>
                <a:gd name="T4" fmla="+- 0 8711 7111"/>
                <a:gd name="T5" fmla="*/ T4 w 1620"/>
                <a:gd name="T6" fmla="+- 0 910 177"/>
                <a:gd name="T7" fmla="*/ 910 h 1485"/>
                <a:gd name="T8" fmla="+- 0 8611 7111"/>
                <a:gd name="T9" fmla="*/ T8 w 1620"/>
                <a:gd name="T10" fmla="+- 0 860 177"/>
                <a:gd name="T11" fmla="*/ 860 h 1485"/>
                <a:gd name="T12" fmla="+- 0 8611 7111"/>
                <a:gd name="T13" fmla="*/ T12 w 1620"/>
                <a:gd name="T14" fmla="+- 0 910 177"/>
                <a:gd name="T15" fmla="*/ 910 h 1485"/>
                <a:gd name="T16" fmla="+- 0 7931 7111"/>
                <a:gd name="T17" fmla="*/ T16 w 1620"/>
                <a:gd name="T18" fmla="+- 0 910 177"/>
                <a:gd name="T19" fmla="*/ 910 h 1485"/>
                <a:gd name="T20" fmla="+- 0 7931 7111"/>
                <a:gd name="T21" fmla="*/ T20 w 1620"/>
                <a:gd name="T22" fmla="+- 0 297 177"/>
                <a:gd name="T23" fmla="*/ 297 h 1485"/>
                <a:gd name="T24" fmla="+- 0 7981 7111"/>
                <a:gd name="T25" fmla="*/ T24 w 1620"/>
                <a:gd name="T26" fmla="+- 0 297 177"/>
                <a:gd name="T27" fmla="*/ 297 h 1485"/>
                <a:gd name="T28" fmla="+- 0 7971 7111"/>
                <a:gd name="T29" fmla="*/ T28 w 1620"/>
                <a:gd name="T30" fmla="+- 0 277 177"/>
                <a:gd name="T31" fmla="*/ 277 h 1485"/>
                <a:gd name="T32" fmla="+- 0 7921 7111"/>
                <a:gd name="T33" fmla="*/ T32 w 1620"/>
                <a:gd name="T34" fmla="+- 0 177 177"/>
                <a:gd name="T35" fmla="*/ 177 h 1485"/>
                <a:gd name="T36" fmla="+- 0 7861 7111"/>
                <a:gd name="T37" fmla="*/ T36 w 1620"/>
                <a:gd name="T38" fmla="+- 0 297 177"/>
                <a:gd name="T39" fmla="*/ 297 h 1485"/>
                <a:gd name="T40" fmla="+- 0 7911 7111"/>
                <a:gd name="T41" fmla="*/ T40 w 1620"/>
                <a:gd name="T42" fmla="+- 0 297 177"/>
                <a:gd name="T43" fmla="*/ 297 h 1485"/>
                <a:gd name="T44" fmla="+- 0 7911 7111"/>
                <a:gd name="T45" fmla="*/ T44 w 1620"/>
                <a:gd name="T46" fmla="+- 0 910 177"/>
                <a:gd name="T47" fmla="*/ 910 h 1485"/>
                <a:gd name="T48" fmla="+- 0 7111 7111"/>
                <a:gd name="T49" fmla="*/ T48 w 1620"/>
                <a:gd name="T50" fmla="+- 0 910 177"/>
                <a:gd name="T51" fmla="*/ 910 h 1485"/>
                <a:gd name="T52" fmla="+- 0 7111 7111"/>
                <a:gd name="T53" fmla="*/ T52 w 1620"/>
                <a:gd name="T54" fmla="+- 0 930 177"/>
                <a:gd name="T55" fmla="*/ 930 h 1485"/>
                <a:gd name="T56" fmla="+- 0 7911 7111"/>
                <a:gd name="T57" fmla="*/ T56 w 1620"/>
                <a:gd name="T58" fmla="+- 0 930 177"/>
                <a:gd name="T59" fmla="*/ 930 h 1485"/>
                <a:gd name="T60" fmla="+- 0 7911 7111"/>
                <a:gd name="T61" fmla="*/ T60 w 1620"/>
                <a:gd name="T62" fmla="+- 0 1662 177"/>
                <a:gd name="T63" fmla="*/ 1662 h 1485"/>
                <a:gd name="T64" fmla="+- 0 7931 7111"/>
                <a:gd name="T65" fmla="*/ T64 w 1620"/>
                <a:gd name="T66" fmla="+- 0 1662 177"/>
                <a:gd name="T67" fmla="*/ 1662 h 1485"/>
                <a:gd name="T68" fmla="+- 0 7931 7111"/>
                <a:gd name="T69" fmla="*/ T68 w 1620"/>
                <a:gd name="T70" fmla="+- 0 930 177"/>
                <a:gd name="T71" fmla="*/ 930 h 1485"/>
                <a:gd name="T72" fmla="+- 0 8611 7111"/>
                <a:gd name="T73" fmla="*/ T72 w 1620"/>
                <a:gd name="T74" fmla="+- 0 930 177"/>
                <a:gd name="T75" fmla="*/ 930 h 1485"/>
                <a:gd name="T76" fmla="+- 0 8611 7111"/>
                <a:gd name="T77" fmla="*/ T76 w 1620"/>
                <a:gd name="T78" fmla="+- 0 980 177"/>
                <a:gd name="T79" fmla="*/ 980 h 1485"/>
                <a:gd name="T80" fmla="+- 0 8711 7111"/>
                <a:gd name="T81" fmla="*/ T80 w 1620"/>
                <a:gd name="T82" fmla="+- 0 930 177"/>
                <a:gd name="T83" fmla="*/ 930 h 1485"/>
                <a:gd name="T84" fmla="+- 0 8731 7111"/>
                <a:gd name="T85" fmla="*/ T84 w 1620"/>
                <a:gd name="T86" fmla="+- 0 920 177"/>
                <a:gd name="T87" fmla="*/ 920 h 14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1620" h="1485">
                  <a:moveTo>
                    <a:pt x="1620" y="743"/>
                  </a:moveTo>
                  <a:lnTo>
                    <a:pt x="1600" y="733"/>
                  </a:lnTo>
                  <a:lnTo>
                    <a:pt x="1500" y="683"/>
                  </a:lnTo>
                  <a:lnTo>
                    <a:pt x="1500" y="733"/>
                  </a:lnTo>
                  <a:lnTo>
                    <a:pt x="820" y="733"/>
                  </a:lnTo>
                  <a:lnTo>
                    <a:pt x="820" y="120"/>
                  </a:lnTo>
                  <a:lnTo>
                    <a:pt x="870" y="120"/>
                  </a:lnTo>
                  <a:lnTo>
                    <a:pt x="860" y="100"/>
                  </a:lnTo>
                  <a:lnTo>
                    <a:pt x="810" y="0"/>
                  </a:lnTo>
                  <a:lnTo>
                    <a:pt x="750" y="120"/>
                  </a:lnTo>
                  <a:lnTo>
                    <a:pt x="800" y="120"/>
                  </a:lnTo>
                  <a:lnTo>
                    <a:pt x="800" y="733"/>
                  </a:lnTo>
                  <a:lnTo>
                    <a:pt x="0" y="733"/>
                  </a:lnTo>
                  <a:lnTo>
                    <a:pt x="0" y="753"/>
                  </a:lnTo>
                  <a:lnTo>
                    <a:pt x="800" y="753"/>
                  </a:lnTo>
                  <a:lnTo>
                    <a:pt x="800" y="1485"/>
                  </a:lnTo>
                  <a:lnTo>
                    <a:pt x="820" y="1485"/>
                  </a:lnTo>
                  <a:lnTo>
                    <a:pt x="820" y="753"/>
                  </a:lnTo>
                  <a:lnTo>
                    <a:pt x="1500" y="753"/>
                  </a:lnTo>
                  <a:lnTo>
                    <a:pt x="1500" y="803"/>
                  </a:lnTo>
                  <a:lnTo>
                    <a:pt x="1600" y="753"/>
                  </a:lnTo>
                  <a:lnTo>
                    <a:pt x="1620" y="7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7516" y="516"/>
              <a:ext cx="795" cy="849"/>
            </a:xfrm>
            <a:custGeom>
              <a:avLst/>
              <a:gdLst>
                <a:gd name="T0" fmla="+- 0 8311 7516"/>
                <a:gd name="T1" fmla="*/ T0 w 795"/>
                <a:gd name="T2" fmla="+- 0 517 517"/>
                <a:gd name="T3" fmla="*/ 517 h 849"/>
                <a:gd name="T4" fmla="+- 0 8301 7516"/>
                <a:gd name="T5" fmla="*/ T4 w 795"/>
                <a:gd name="T6" fmla="+- 0 620 517"/>
                <a:gd name="T7" fmla="*/ 620 h 849"/>
                <a:gd name="T8" fmla="+- 0 8288 7516"/>
                <a:gd name="T9" fmla="*/ T8 w 795"/>
                <a:gd name="T10" fmla="+- 0 718 517"/>
                <a:gd name="T11" fmla="*/ 718 h 849"/>
                <a:gd name="T12" fmla="+- 0 8271 7516"/>
                <a:gd name="T13" fmla="*/ T12 w 795"/>
                <a:gd name="T14" fmla="+- 0 812 517"/>
                <a:gd name="T15" fmla="*/ 812 h 849"/>
                <a:gd name="T16" fmla="+- 0 8251 7516"/>
                <a:gd name="T17" fmla="*/ T16 w 795"/>
                <a:gd name="T18" fmla="+- 0 900 517"/>
                <a:gd name="T19" fmla="*/ 900 h 849"/>
                <a:gd name="T20" fmla="+- 0 8227 7516"/>
                <a:gd name="T21" fmla="*/ T20 w 795"/>
                <a:gd name="T22" fmla="+- 0 982 517"/>
                <a:gd name="T23" fmla="*/ 982 h 849"/>
                <a:gd name="T24" fmla="+- 0 8201 7516"/>
                <a:gd name="T25" fmla="*/ T24 w 795"/>
                <a:gd name="T26" fmla="+- 0 1057 517"/>
                <a:gd name="T27" fmla="*/ 1057 h 849"/>
                <a:gd name="T28" fmla="+- 0 8172 7516"/>
                <a:gd name="T29" fmla="*/ T28 w 795"/>
                <a:gd name="T30" fmla="+- 0 1125 517"/>
                <a:gd name="T31" fmla="*/ 1125 h 849"/>
                <a:gd name="T32" fmla="+- 0 8140 7516"/>
                <a:gd name="T33" fmla="*/ T32 w 795"/>
                <a:gd name="T34" fmla="+- 0 1186 517"/>
                <a:gd name="T35" fmla="*/ 1186 h 849"/>
                <a:gd name="T36" fmla="+- 0 8107 7516"/>
                <a:gd name="T37" fmla="*/ T36 w 795"/>
                <a:gd name="T38" fmla="+- 0 1239 517"/>
                <a:gd name="T39" fmla="*/ 1239 h 849"/>
                <a:gd name="T40" fmla="+- 0 8033 7516"/>
                <a:gd name="T41" fmla="*/ T40 w 795"/>
                <a:gd name="T42" fmla="+- 0 1318 517"/>
                <a:gd name="T43" fmla="*/ 1318 h 849"/>
                <a:gd name="T44" fmla="+- 0 7954 7516"/>
                <a:gd name="T45" fmla="*/ T44 w 795"/>
                <a:gd name="T46" fmla="+- 0 1360 517"/>
                <a:gd name="T47" fmla="*/ 1360 h 849"/>
                <a:gd name="T48" fmla="+- 0 7913 7516"/>
                <a:gd name="T49" fmla="*/ T48 w 795"/>
                <a:gd name="T50" fmla="+- 0 1365 517"/>
                <a:gd name="T51" fmla="*/ 1365 h 849"/>
                <a:gd name="T52" fmla="+- 0 7869 7516"/>
                <a:gd name="T53" fmla="*/ T52 w 795"/>
                <a:gd name="T54" fmla="+- 0 1359 517"/>
                <a:gd name="T55" fmla="*/ 1359 h 849"/>
                <a:gd name="T56" fmla="+- 0 7785 7516"/>
                <a:gd name="T57" fmla="*/ T56 w 795"/>
                <a:gd name="T58" fmla="+- 0 1312 517"/>
                <a:gd name="T59" fmla="*/ 1312 h 849"/>
                <a:gd name="T60" fmla="+- 0 7708 7516"/>
                <a:gd name="T61" fmla="*/ T60 w 795"/>
                <a:gd name="T62" fmla="+- 0 1223 517"/>
                <a:gd name="T63" fmla="*/ 1223 h 849"/>
                <a:gd name="T64" fmla="+- 0 7673 7516"/>
                <a:gd name="T65" fmla="*/ T64 w 795"/>
                <a:gd name="T66" fmla="+- 0 1164 517"/>
                <a:gd name="T67" fmla="*/ 1164 h 849"/>
                <a:gd name="T68" fmla="+- 0 7641 7516"/>
                <a:gd name="T69" fmla="*/ T68 w 795"/>
                <a:gd name="T70" fmla="+- 0 1096 517"/>
                <a:gd name="T71" fmla="*/ 1096 h 849"/>
                <a:gd name="T72" fmla="+- 0 7611 7516"/>
                <a:gd name="T73" fmla="*/ T72 w 795"/>
                <a:gd name="T74" fmla="+- 0 1019 517"/>
                <a:gd name="T75" fmla="*/ 1019 h 849"/>
                <a:gd name="T76" fmla="+- 0 7585 7516"/>
                <a:gd name="T77" fmla="*/ T76 w 795"/>
                <a:gd name="T78" fmla="+- 0 935 517"/>
                <a:gd name="T79" fmla="*/ 935 h 849"/>
                <a:gd name="T80" fmla="+- 0 7562 7516"/>
                <a:gd name="T81" fmla="*/ T80 w 795"/>
                <a:gd name="T82" fmla="+- 0 844 517"/>
                <a:gd name="T83" fmla="*/ 844 h 849"/>
                <a:gd name="T84" fmla="+- 0 7542 7516"/>
                <a:gd name="T85" fmla="*/ T84 w 795"/>
                <a:gd name="T86" fmla="+- 0 746 517"/>
                <a:gd name="T87" fmla="*/ 746 h 849"/>
                <a:gd name="T88" fmla="+- 0 7527 7516"/>
                <a:gd name="T89" fmla="*/ T88 w 795"/>
                <a:gd name="T90" fmla="+- 0 642 517"/>
                <a:gd name="T91" fmla="*/ 642 h 849"/>
                <a:gd name="T92" fmla="+- 0 7516 7516"/>
                <a:gd name="T93" fmla="*/ T92 w 795"/>
                <a:gd name="T94" fmla="+- 0 533 517"/>
                <a:gd name="T95" fmla="*/ 533 h 84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</a:cxnLst>
              <a:rect l="0" t="0" r="r" b="b"/>
              <a:pathLst>
                <a:path w="795" h="849">
                  <a:moveTo>
                    <a:pt x="795" y="0"/>
                  </a:moveTo>
                  <a:lnTo>
                    <a:pt x="785" y="103"/>
                  </a:lnTo>
                  <a:lnTo>
                    <a:pt x="772" y="201"/>
                  </a:lnTo>
                  <a:lnTo>
                    <a:pt x="755" y="295"/>
                  </a:lnTo>
                  <a:lnTo>
                    <a:pt x="735" y="383"/>
                  </a:lnTo>
                  <a:lnTo>
                    <a:pt x="711" y="465"/>
                  </a:lnTo>
                  <a:lnTo>
                    <a:pt x="685" y="540"/>
                  </a:lnTo>
                  <a:lnTo>
                    <a:pt x="656" y="608"/>
                  </a:lnTo>
                  <a:lnTo>
                    <a:pt x="624" y="669"/>
                  </a:lnTo>
                  <a:lnTo>
                    <a:pt x="591" y="722"/>
                  </a:lnTo>
                  <a:lnTo>
                    <a:pt x="517" y="801"/>
                  </a:lnTo>
                  <a:lnTo>
                    <a:pt x="438" y="843"/>
                  </a:lnTo>
                  <a:lnTo>
                    <a:pt x="397" y="848"/>
                  </a:lnTo>
                  <a:lnTo>
                    <a:pt x="353" y="842"/>
                  </a:lnTo>
                  <a:lnTo>
                    <a:pt x="269" y="795"/>
                  </a:lnTo>
                  <a:lnTo>
                    <a:pt x="192" y="706"/>
                  </a:lnTo>
                  <a:lnTo>
                    <a:pt x="157" y="647"/>
                  </a:lnTo>
                  <a:lnTo>
                    <a:pt x="125" y="579"/>
                  </a:lnTo>
                  <a:lnTo>
                    <a:pt x="95" y="502"/>
                  </a:lnTo>
                  <a:lnTo>
                    <a:pt x="69" y="418"/>
                  </a:lnTo>
                  <a:lnTo>
                    <a:pt x="46" y="327"/>
                  </a:lnTo>
                  <a:lnTo>
                    <a:pt x="26" y="229"/>
                  </a:lnTo>
                  <a:lnTo>
                    <a:pt x="11" y="125"/>
                  </a:lnTo>
                  <a:lnTo>
                    <a:pt x="0" y="16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34"/>
          <p:cNvGrpSpPr>
            <a:grpSpLocks/>
          </p:cNvGrpSpPr>
          <p:nvPr/>
        </p:nvGrpSpPr>
        <p:grpSpPr bwMode="auto">
          <a:xfrm>
            <a:off x="430998" y="3893747"/>
            <a:ext cx="1957589" cy="1674087"/>
            <a:chOff x="1719" y="343"/>
            <a:chExt cx="1980" cy="1312"/>
          </a:xfrm>
        </p:grpSpPr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719" y="343"/>
              <a:ext cx="1980" cy="1312"/>
            </a:xfrm>
            <a:custGeom>
              <a:avLst/>
              <a:gdLst>
                <a:gd name="T0" fmla="+- 0 3699 1719"/>
                <a:gd name="T1" fmla="*/ T0 w 1980"/>
                <a:gd name="T2" fmla="+- 0 930 343"/>
                <a:gd name="T3" fmla="*/ 930 h 1312"/>
                <a:gd name="T4" fmla="+- 0 3679 1719"/>
                <a:gd name="T5" fmla="*/ T4 w 1980"/>
                <a:gd name="T6" fmla="+- 0 920 343"/>
                <a:gd name="T7" fmla="*/ 920 h 1312"/>
                <a:gd name="T8" fmla="+- 0 3579 1719"/>
                <a:gd name="T9" fmla="*/ T8 w 1980"/>
                <a:gd name="T10" fmla="+- 0 870 343"/>
                <a:gd name="T11" fmla="*/ 870 h 1312"/>
                <a:gd name="T12" fmla="+- 0 3579 1719"/>
                <a:gd name="T13" fmla="*/ T12 w 1980"/>
                <a:gd name="T14" fmla="+- 0 920 343"/>
                <a:gd name="T15" fmla="*/ 920 h 1312"/>
                <a:gd name="T16" fmla="+- 0 2780 1719"/>
                <a:gd name="T17" fmla="*/ T16 w 1980"/>
                <a:gd name="T18" fmla="+- 0 920 343"/>
                <a:gd name="T19" fmla="*/ 920 h 1312"/>
                <a:gd name="T20" fmla="+- 0 2771 1719"/>
                <a:gd name="T21" fmla="*/ T20 w 1980"/>
                <a:gd name="T22" fmla="+- 0 463 343"/>
                <a:gd name="T23" fmla="*/ 463 h 1312"/>
                <a:gd name="T24" fmla="+- 0 2821 1719"/>
                <a:gd name="T25" fmla="*/ T24 w 1980"/>
                <a:gd name="T26" fmla="+- 0 462 343"/>
                <a:gd name="T27" fmla="*/ 462 h 1312"/>
                <a:gd name="T28" fmla="+- 0 2811 1719"/>
                <a:gd name="T29" fmla="*/ T28 w 1980"/>
                <a:gd name="T30" fmla="+- 0 443 343"/>
                <a:gd name="T31" fmla="*/ 443 h 1312"/>
                <a:gd name="T32" fmla="+- 0 2758 1719"/>
                <a:gd name="T33" fmla="*/ T32 w 1980"/>
                <a:gd name="T34" fmla="+- 0 343 343"/>
                <a:gd name="T35" fmla="*/ 343 h 1312"/>
                <a:gd name="T36" fmla="+- 0 2701 1719"/>
                <a:gd name="T37" fmla="*/ T36 w 1980"/>
                <a:gd name="T38" fmla="+- 0 464 343"/>
                <a:gd name="T39" fmla="*/ 464 h 1312"/>
                <a:gd name="T40" fmla="+- 0 2751 1719"/>
                <a:gd name="T41" fmla="*/ T40 w 1980"/>
                <a:gd name="T42" fmla="+- 0 463 343"/>
                <a:gd name="T43" fmla="*/ 463 h 1312"/>
                <a:gd name="T44" fmla="+- 0 2760 1719"/>
                <a:gd name="T45" fmla="*/ T44 w 1980"/>
                <a:gd name="T46" fmla="+- 0 920 343"/>
                <a:gd name="T47" fmla="*/ 920 h 1312"/>
                <a:gd name="T48" fmla="+- 0 1719 1719"/>
                <a:gd name="T49" fmla="*/ T48 w 1980"/>
                <a:gd name="T50" fmla="+- 0 920 343"/>
                <a:gd name="T51" fmla="*/ 920 h 1312"/>
                <a:gd name="T52" fmla="+- 0 1719 1719"/>
                <a:gd name="T53" fmla="*/ T52 w 1980"/>
                <a:gd name="T54" fmla="+- 0 940 343"/>
                <a:gd name="T55" fmla="*/ 940 h 1312"/>
                <a:gd name="T56" fmla="+- 0 2760 1719"/>
                <a:gd name="T57" fmla="*/ T56 w 1980"/>
                <a:gd name="T58" fmla="+- 0 940 343"/>
                <a:gd name="T59" fmla="*/ 940 h 1312"/>
                <a:gd name="T60" fmla="+- 0 2775 1719"/>
                <a:gd name="T61" fmla="*/ T60 w 1980"/>
                <a:gd name="T62" fmla="+- 0 1654 343"/>
                <a:gd name="T63" fmla="*/ 1654 h 1312"/>
                <a:gd name="T64" fmla="+- 0 2795 1719"/>
                <a:gd name="T65" fmla="*/ T64 w 1980"/>
                <a:gd name="T66" fmla="+- 0 1654 343"/>
                <a:gd name="T67" fmla="*/ 1654 h 1312"/>
                <a:gd name="T68" fmla="+- 0 2780 1719"/>
                <a:gd name="T69" fmla="*/ T68 w 1980"/>
                <a:gd name="T70" fmla="+- 0 940 343"/>
                <a:gd name="T71" fmla="*/ 940 h 1312"/>
                <a:gd name="T72" fmla="+- 0 3579 1719"/>
                <a:gd name="T73" fmla="*/ T72 w 1980"/>
                <a:gd name="T74" fmla="+- 0 940 343"/>
                <a:gd name="T75" fmla="*/ 940 h 1312"/>
                <a:gd name="T76" fmla="+- 0 3579 1719"/>
                <a:gd name="T77" fmla="*/ T76 w 1980"/>
                <a:gd name="T78" fmla="+- 0 990 343"/>
                <a:gd name="T79" fmla="*/ 990 h 1312"/>
                <a:gd name="T80" fmla="+- 0 3679 1719"/>
                <a:gd name="T81" fmla="*/ T80 w 1980"/>
                <a:gd name="T82" fmla="+- 0 940 343"/>
                <a:gd name="T83" fmla="*/ 940 h 1312"/>
                <a:gd name="T84" fmla="+- 0 3699 1719"/>
                <a:gd name="T85" fmla="*/ T84 w 1980"/>
                <a:gd name="T86" fmla="+- 0 930 343"/>
                <a:gd name="T87" fmla="*/ 930 h 13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1980" h="1312">
                  <a:moveTo>
                    <a:pt x="1980" y="587"/>
                  </a:moveTo>
                  <a:lnTo>
                    <a:pt x="1960" y="577"/>
                  </a:lnTo>
                  <a:lnTo>
                    <a:pt x="1860" y="527"/>
                  </a:lnTo>
                  <a:lnTo>
                    <a:pt x="1860" y="577"/>
                  </a:lnTo>
                  <a:lnTo>
                    <a:pt x="1061" y="577"/>
                  </a:lnTo>
                  <a:lnTo>
                    <a:pt x="1052" y="120"/>
                  </a:lnTo>
                  <a:lnTo>
                    <a:pt x="1102" y="119"/>
                  </a:lnTo>
                  <a:lnTo>
                    <a:pt x="1092" y="100"/>
                  </a:lnTo>
                  <a:lnTo>
                    <a:pt x="1039" y="0"/>
                  </a:lnTo>
                  <a:lnTo>
                    <a:pt x="982" y="121"/>
                  </a:lnTo>
                  <a:lnTo>
                    <a:pt x="1032" y="120"/>
                  </a:lnTo>
                  <a:lnTo>
                    <a:pt x="1041" y="577"/>
                  </a:lnTo>
                  <a:lnTo>
                    <a:pt x="0" y="577"/>
                  </a:lnTo>
                  <a:lnTo>
                    <a:pt x="0" y="597"/>
                  </a:lnTo>
                  <a:lnTo>
                    <a:pt x="1041" y="597"/>
                  </a:lnTo>
                  <a:lnTo>
                    <a:pt x="1056" y="1311"/>
                  </a:lnTo>
                  <a:lnTo>
                    <a:pt x="1076" y="1311"/>
                  </a:lnTo>
                  <a:lnTo>
                    <a:pt x="1061" y="597"/>
                  </a:lnTo>
                  <a:lnTo>
                    <a:pt x="1860" y="597"/>
                  </a:lnTo>
                  <a:lnTo>
                    <a:pt x="1860" y="647"/>
                  </a:lnTo>
                  <a:lnTo>
                    <a:pt x="1960" y="597"/>
                  </a:lnTo>
                  <a:lnTo>
                    <a:pt x="1980" y="5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1882" y="560"/>
              <a:ext cx="1688" cy="961"/>
            </a:xfrm>
            <a:custGeom>
              <a:avLst/>
              <a:gdLst>
                <a:gd name="T0" fmla="+- 0 1882 1882"/>
                <a:gd name="T1" fmla="*/ T0 w 1688"/>
                <a:gd name="T2" fmla="+- 0 1521 560"/>
                <a:gd name="T3" fmla="*/ 1521 h 961"/>
                <a:gd name="T4" fmla="+- 0 1919 1882"/>
                <a:gd name="T5" fmla="*/ T4 w 1688"/>
                <a:gd name="T6" fmla="+- 0 1423 560"/>
                <a:gd name="T7" fmla="*/ 1423 h 961"/>
                <a:gd name="T8" fmla="+- 0 1956 1882"/>
                <a:gd name="T9" fmla="*/ T8 w 1688"/>
                <a:gd name="T10" fmla="+- 0 1326 560"/>
                <a:gd name="T11" fmla="*/ 1326 h 961"/>
                <a:gd name="T12" fmla="+- 0 1994 1882"/>
                <a:gd name="T13" fmla="*/ T12 w 1688"/>
                <a:gd name="T14" fmla="+- 0 1231 560"/>
                <a:gd name="T15" fmla="*/ 1231 h 961"/>
                <a:gd name="T16" fmla="+- 0 2030 1882"/>
                <a:gd name="T17" fmla="*/ T16 w 1688"/>
                <a:gd name="T18" fmla="+- 0 1138 560"/>
                <a:gd name="T19" fmla="*/ 1138 h 961"/>
                <a:gd name="T20" fmla="+- 0 2067 1882"/>
                <a:gd name="T21" fmla="*/ T20 w 1688"/>
                <a:gd name="T22" fmla="+- 0 1049 560"/>
                <a:gd name="T23" fmla="*/ 1049 h 961"/>
                <a:gd name="T24" fmla="+- 0 2104 1882"/>
                <a:gd name="T25" fmla="*/ T24 w 1688"/>
                <a:gd name="T26" fmla="+- 0 965 560"/>
                <a:gd name="T27" fmla="*/ 965 h 961"/>
                <a:gd name="T28" fmla="+- 0 2140 1882"/>
                <a:gd name="T29" fmla="*/ T28 w 1688"/>
                <a:gd name="T30" fmla="+- 0 886 560"/>
                <a:gd name="T31" fmla="*/ 886 h 961"/>
                <a:gd name="T32" fmla="+- 0 2175 1882"/>
                <a:gd name="T33" fmla="*/ T32 w 1688"/>
                <a:gd name="T34" fmla="+- 0 813 560"/>
                <a:gd name="T35" fmla="*/ 813 h 961"/>
                <a:gd name="T36" fmla="+- 0 2211 1882"/>
                <a:gd name="T37" fmla="*/ T36 w 1688"/>
                <a:gd name="T38" fmla="+- 0 748 560"/>
                <a:gd name="T39" fmla="*/ 748 h 961"/>
                <a:gd name="T40" fmla="+- 0 2245 1882"/>
                <a:gd name="T41" fmla="*/ T40 w 1688"/>
                <a:gd name="T42" fmla="+- 0 691 560"/>
                <a:gd name="T43" fmla="*/ 691 h 961"/>
                <a:gd name="T44" fmla="+- 0 2313 1882"/>
                <a:gd name="T45" fmla="*/ T44 w 1688"/>
                <a:gd name="T46" fmla="+- 0 604 560"/>
                <a:gd name="T47" fmla="*/ 604 h 961"/>
                <a:gd name="T48" fmla="+- 0 2378 1882"/>
                <a:gd name="T49" fmla="*/ T48 w 1688"/>
                <a:gd name="T50" fmla="+- 0 560 560"/>
                <a:gd name="T51" fmla="*/ 560 h 961"/>
                <a:gd name="T52" fmla="+- 0 2412 1882"/>
                <a:gd name="T53" fmla="*/ T52 w 1688"/>
                <a:gd name="T54" fmla="+- 0 563 560"/>
                <a:gd name="T55" fmla="*/ 563 h 961"/>
                <a:gd name="T56" fmla="+- 0 2477 1882"/>
                <a:gd name="T57" fmla="*/ T56 w 1688"/>
                <a:gd name="T58" fmla="+- 0 634 560"/>
                <a:gd name="T59" fmla="*/ 634 h 961"/>
                <a:gd name="T60" fmla="+- 0 2508 1882"/>
                <a:gd name="T61" fmla="*/ T60 w 1688"/>
                <a:gd name="T62" fmla="+- 0 695 560"/>
                <a:gd name="T63" fmla="*/ 695 h 961"/>
                <a:gd name="T64" fmla="+- 0 2538 1882"/>
                <a:gd name="T65" fmla="*/ T64 w 1688"/>
                <a:gd name="T66" fmla="+- 0 767 560"/>
                <a:gd name="T67" fmla="*/ 767 h 961"/>
                <a:gd name="T68" fmla="+- 0 2568 1882"/>
                <a:gd name="T69" fmla="*/ T68 w 1688"/>
                <a:gd name="T70" fmla="+- 0 845 560"/>
                <a:gd name="T71" fmla="*/ 845 h 961"/>
                <a:gd name="T72" fmla="+- 0 2598 1882"/>
                <a:gd name="T73" fmla="*/ T72 w 1688"/>
                <a:gd name="T74" fmla="+- 0 927 560"/>
                <a:gd name="T75" fmla="*/ 927 h 961"/>
                <a:gd name="T76" fmla="+- 0 2627 1882"/>
                <a:gd name="T77" fmla="*/ T76 w 1688"/>
                <a:gd name="T78" fmla="+- 0 1007 560"/>
                <a:gd name="T79" fmla="*/ 1007 h 961"/>
                <a:gd name="T80" fmla="+- 0 2657 1882"/>
                <a:gd name="T81" fmla="*/ T80 w 1688"/>
                <a:gd name="T82" fmla="+- 0 1082 560"/>
                <a:gd name="T83" fmla="*/ 1082 h 961"/>
                <a:gd name="T84" fmla="+- 0 2686 1882"/>
                <a:gd name="T85" fmla="*/ T84 w 1688"/>
                <a:gd name="T86" fmla="+- 0 1148 560"/>
                <a:gd name="T87" fmla="*/ 1148 h 961"/>
                <a:gd name="T88" fmla="+- 0 2745 1882"/>
                <a:gd name="T89" fmla="*/ T88 w 1688"/>
                <a:gd name="T90" fmla="+- 0 1234 560"/>
                <a:gd name="T91" fmla="*/ 1234 h 961"/>
                <a:gd name="T92" fmla="+- 0 2776 1882"/>
                <a:gd name="T93" fmla="*/ T92 w 1688"/>
                <a:gd name="T94" fmla="+- 0 1246 560"/>
                <a:gd name="T95" fmla="*/ 1246 h 961"/>
                <a:gd name="T96" fmla="+- 0 2806 1882"/>
                <a:gd name="T97" fmla="*/ T96 w 1688"/>
                <a:gd name="T98" fmla="+- 0 1234 560"/>
                <a:gd name="T99" fmla="*/ 1234 h 961"/>
                <a:gd name="T100" fmla="+- 0 2867 1882"/>
                <a:gd name="T101" fmla="*/ T100 w 1688"/>
                <a:gd name="T102" fmla="+- 0 1148 560"/>
                <a:gd name="T103" fmla="*/ 1148 h 961"/>
                <a:gd name="T104" fmla="+- 0 2898 1882"/>
                <a:gd name="T105" fmla="*/ T104 w 1688"/>
                <a:gd name="T106" fmla="+- 0 1082 560"/>
                <a:gd name="T107" fmla="*/ 1082 h 961"/>
                <a:gd name="T108" fmla="+- 0 2928 1882"/>
                <a:gd name="T109" fmla="*/ T108 w 1688"/>
                <a:gd name="T110" fmla="+- 0 1007 560"/>
                <a:gd name="T111" fmla="*/ 1007 h 961"/>
                <a:gd name="T112" fmla="+- 0 2959 1882"/>
                <a:gd name="T113" fmla="*/ T112 w 1688"/>
                <a:gd name="T114" fmla="+- 0 927 560"/>
                <a:gd name="T115" fmla="*/ 927 h 961"/>
                <a:gd name="T116" fmla="+- 0 2989 1882"/>
                <a:gd name="T117" fmla="*/ T116 w 1688"/>
                <a:gd name="T118" fmla="+- 0 845 560"/>
                <a:gd name="T119" fmla="*/ 845 h 961"/>
                <a:gd name="T120" fmla="+- 0 3020 1882"/>
                <a:gd name="T121" fmla="*/ T120 w 1688"/>
                <a:gd name="T122" fmla="+- 0 767 560"/>
                <a:gd name="T123" fmla="*/ 767 h 961"/>
                <a:gd name="T124" fmla="+- 0 3050 1882"/>
                <a:gd name="T125" fmla="*/ T124 w 1688"/>
                <a:gd name="T126" fmla="+- 0 695 560"/>
                <a:gd name="T127" fmla="*/ 695 h 961"/>
                <a:gd name="T128" fmla="+- 0 3081 1882"/>
                <a:gd name="T129" fmla="*/ T128 w 1688"/>
                <a:gd name="T130" fmla="+- 0 634 560"/>
                <a:gd name="T131" fmla="*/ 634 h 961"/>
                <a:gd name="T132" fmla="+- 0 3142 1882"/>
                <a:gd name="T133" fmla="*/ T132 w 1688"/>
                <a:gd name="T134" fmla="+- 0 563 560"/>
                <a:gd name="T135" fmla="*/ 563 h 961"/>
                <a:gd name="T136" fmla="+- 0 3173 1882"/>
                <a:gd name="T137" fmla="*/ T136 w 1688"/>
                <a:gd name="T138" fmla="+- 0 560 560"/>
                <a:gd name="T139" fmla="*/ 560 h 961"/>
                <a:gd name="T140" fmla="+- 0 3201 1882"/>
                <a:gd name="T141" fmla="*/ T140 w 1688"/>
                <a:gd name="T142" fmla="+- 0 576 560"/>
                <a:gd name="T143" fmla="*/ 576 h 961"/>
                <a:gd name="T144" fmla="+- 0 3258 1882"/>
                <a:gd name="T145" fmla="*/ T144 w 1688"/>
                <a:gd name="T146" fmla="+- 0 642 560"/>
                <a:gd name="T147" fmla="*/ 642 h 961"/>
                <a:gd name="T148" fmla="+- 0 3314 1882"/>
                <a:gd name="T149" fmla="*/ T148 w 1688"/>
                <a:gd name="T150" fmla="+- 0 748 560"/>
                <a:gd name="T151" fmla="*/ 748 h 961"/>
                <a:gd name="T152" fmla="+- 0 3343 1882"/>
                <a:gd name="T153" fmla="*/ T152 w 1688"/>
                <a:gd name="T154" fmla="+- 0 813 560"/>
                <a:gd name="T155" fmla="*/ 813 h 961"/>
                <a:gd name="T156" fmla="+- 0 3371 1882"/>
                <a:gd name="T157" fmla="*/ T156 w 1688"/>
                <a:gd name="T158" fmla="+- 0 886 560"/>
                <a:gd name="T159" fmla="*/ 886 h 961"/>
                <a:gd name="T160" fmla="+- 0 3399 1882"/>
                <a:gd name="T161" fmla="*/ T160 w 1688"/>
                <a:gd name="T162" fmla="+- 0 965 560"/>
                <a:gd name="T163" fmla="*/ 965 h 961"/>
                <a:gd name="T164" fmla="+- 0 3428 1882"/>
                <a:gd name="T165" fmla="*/ T164 w 1688"/>
                <a:gd name="T166" fmla="+- 0 1049 560"/>
                <a:gd name="T167" fmla="*/ 1049 h 961"/>
                <a:gd name="T168" fmla="+- 0 3456 1882"/>
                <a:gd name="T169" fmla="*/ T168 w 1688"/>
                <a:gd name="T170" fmla="+- 0 1138 560"/>
                <a:gd name="T171" fmla="*/ 1138 h 961"/>
                <a:gd name="T172" fmla="+- 0 3485 1882"/>
                <a:gd name="T173" fmla="*/ T172 w 1688"/>
                <a:gd name="T174" fmla="+- 0 1231 560"/>
                <a:gd name="T175" fmla="*/ 1231 h 961"/>
                <a:gd name="T176" fmla="+- 0 3513 1882"/>
                <a:gd name="T177" fmla="*/ T176 w 1688"/>
                <a:gd name="T178" fmla="+- 0 1326 560"/>
                <a:gd name="T179" fmla="*/ 1326 h 961"/>
                <a:gd name="T180" fmla="+- 0 3541 1882"/>
                <a:gd name="T181" fmla="*/ T180 w 1688"/>
                <a:gd name="T182" fmla="+- 0 1423 560"/>
                <a:gd name="T183" fmla="*/ 1423 h 961"/>
                <a:gd name="T184" fmla="+- 0 3570 1882"/>
                <a:gd name="T185" fmla="*/ T184 w 1688"/>
                <a:gd name="T186" fmla="+- 0 1521 560"/>
                <a:gd name="T187" fmla="*/ 1521 h 96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</a:cxnLst>
              <a:rect l="0" t="0" r="r" b="b"/>
              <a:pathLst>
                <a:path w="1688" h="961">
                  <a:moveTo>
                    <a:pt x="0" y="961"/>
                  </a:moveTo>
                  <a:lnTo>
                    <a:pt x="37" y="863"/>
                  </a:lnTo>
                  <a:lnTo>
                    <a:pt x="74" y="766"/>
                  </a:lnTo>
                  <a:lnTo>
                    <a:pt x="112" y="671"/>
                  </a:lnTo>
                  <a:lnTo>
                    <a:pt x="148" y="578"/>
                  </a:lnTo>
                  <a:lnTo>
                    <a:pt x="185" y="489"/>
                  </a:lnTo>
                  <a:lnTo>
                    <a:pt x="222" y="405"/>
                  </a:lnTo>
                  <a:lnTo>
                    <a:pt x="258" y="326"/>
                  </a:lnTo>
                  <a:lnTo>
                    <a:pt x="293" y="253"/>
                  </a:lnTo>
                  <a:lnTo>
                    <a:pt x="329" y="188"/>
                  </a:lnTo>
                  <a:lnTo>
                    <a:pt x="363" y="131"/>
                  </a:lnTo>
                  <a:lnTo>
                    <a:pt x="431" y="44"/>
                  </a:lnTo>
                  <a:lnTo>
                    <a:pt x="496" y="0"/>
                  </a:lnTo>
                  <a:lnTo>
                    <a:pt x="530" y="3"/>
                  </a:lnTo>
                  <a:lnTo>
                    <a:pt x="595" y="74"/>
                  </a:lnTo>
                  <a:lnTo>
                    <a:pt x="626" y="135"/>
                  </a:lnTo>
                  <a:lnTo>
                    <a:pt x="656" y="207"/>
                  </a:lnTo>
                  <a:lnTo>
                    <a:pt x="686" y="285"/>
                  </a:lnTo>
                  <a:lnTo>
                    <a:pt x="716" y="367"/>
                  </a:lnTo>
                  <a:lnTo>
                    <a:pt x="745" y="447"/>
                  </a:lnTo>
                  <a:lnTo>
                    <a:pt x="775" y="522"/>
                  </a:lnTo>
                  <a:lnTo>
                    <a:pt x="804" y="588"/>
                  </a:lnTo>
                  <a:lnTo>
                    <a:pt x="863" y="674"/>
                  </a:lnTo>
                  <a:lnTo>
                    <a:pt x="894" y="686"/>
                  </a:lnTo>
                  <a:lnTo>
                    <a:pt x="924" y="674"/>
                  </a:lnTo>
                  <a:lnTo>
                    <a:pt x="985" y="588"/>
                  </a:lnTo>
                  <a:lnTo>
                    <a:pt x="1016" y="522"/>
                  </a:lnTo>
                  <a:lnTo>
                    <a:pt x="1046" y="447"/>
                  </a:lnTo>
                  <a:lnTo>
                    <a:pt x="1077" y="367"/>
                  </a:lnTo>
                  <a:lnTo>
                    <a:pt x="1107" y="285"/>
                  </a:lnTo>
                  <a:lnTo>
                    <a:pt x="1138" y="207"/>
                  </a:lnTo>
                  <a:lnTo>
                    <a:pt x="1168" y="135"/>
                  </a:lnTo>
                  <a:lnTo>
                    <a:pt x="1199" y="74"/>
                  </a:lnTo>
                  <a:lnTo>
                    <a:pt x="1260" y="3"/>
                  </a:lnTo>
                  <a:lnTo>
                    <a:pt x="1291" y="0"/>
                  </a:lnTo>
                  <a:lnTo>
                    <a:pt x="1319" y="16"/>
                  </a:lnTo>
                  <a:lnTo>
                    <a:pt x="1376" y="82"/>
                  </a:lnTo>
                  <a:lnTo>
                    <a:pt x="1432" y="188"/>
                  </a:lnTo>
                  <a:lnTo>
                    <a:pt x="1461" y="253"/>
                  </a:lnTo>
                  <a:lnTo>
                    <a:pt x="1489" y="326"/>
                  </a:lnTo>
                  <a:lnTo>
                    <a:pt x="1517" y="405"/>
                  </a:lnTo>
                  <a:lnTo>
                    <a:pt x="1546" y="489"/>
                  </a:lnTo>
                  <a:lnTo>
                    <a:pt x="1574" y="578"/>
                  </a:lnTo>
                  <a:lnTo>
                    <a:pt x="1603" y="671"/>
                  </a:lnTo>
                  <a:lnTo>
                    <a:pt x="1631" y="766"/>
                  </a:lnTo>
                  <a:lnTo>
                    <a:pt x="1659" y="863"/>
                  </a:lnTo>
                  <a:lnTo>
                    <a:pt x="1688" y="961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" name="Group 37"/>
          <p:cNvGrpSpPr>
            <a:grpSpLocks/>
          </p:cNvGrpSpPr>
          <p:nvPr/>
        </p:nvGrpSpPr>
        <p:grpSpPr bwMode="auto">
          <a:xfrm>
            <a:off x="6104357" y="3649470"/>
            <a:ext cx="2183641" cy="2021818"/>
            <a:chOff x="7330" y="343"/>
            <a:chExt cx="1620" cy="1421"/>
          </a:xfrm>
        </p:grpSpPr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7330" y="343"/>
              <a:ext cx="1620" cy="1421"/>
            </a:xfrm>
            <a:custGeom>
              <a:avLst/>
              <a:gdLst>
                <a:gd name="T0" fmla="+- 0 8950 7330"/>
                <a:gd name="T1" fmla="*/ T0 w 1620"/>
                <a:gd name="T2" fmla="+- 0 1086 343"/>
                <a:gd name="T3" fmla="*/ 1086 h 1485"/>
                <a:gd name="T4" fmla="+- 0 8930 7330"/>
                <a:gd name="T5" fmla="*/ T4 w 1620"/>
                <a:gd name="T6" fmla="+- 0 1076 343"/>
                <a:gd name="T7" fmla="*/ 1076 h 1485"/>
                <a:gd name="T8" fmla="+- 0 8830 7330"/>
                <a:gd name="T9" fmla="*/ T8 w 1620"/>
                <a:gd name="T10" fmla="+- 0 1026 343"/>
                <a:gd name="T11" fmla="*/ 1026 h 1485"/>
                <a:gd name="T12" fmla="+- 0 8830 7330"/>
                <a:gd name="T13" fmla="*/ T12 w 1620"/>
                <a:gd name="T14" fmla="+- 0 1076 343"/>
                <a:gd name="T15" fmla="*/ 1076 h 1485"/>
                <a:gd name="T16" fmla="+- 0 8150 7330"/>
                <a:gd name="T17" fmla="*/ T16 w 1620"/>
                <a:gd name="T18" fmla="+- 0 1076 343"/>
                <a:gd name="T19" fmla="*/ 1076 h 1485"/>
                <a:gd name="T20" fmla="+- 0 8150 7330"/>
                <a:gd name="T21" fmla="*/ T20 w 1620"/>
                <a:gd name="T22" fmla="+- 0 463 343"/>
                <a:gd name="T23" fmla="*/ 463 h 1485"/>
                <a:gd name="T24" fmla="+- 0 8200 7330"/>
                <a:gd name="T25" fmla="*/ T24 w 1620"/>
                <a:gd name="T26" fmla="+- 0 463 343"/>
                <a:gd name="T27" fmla="*/ 463 h 1485"/>
                <a:gd name="T28" fmla="+- 0 8190 7330"/>
                <a:gd name="T29" fmla="*/ T28 w 1620"/>
                <a:gd name="T30" fmla="+- 0 443 343"/>
                <a:gd name="T31" fmla="*/ 443 h 1485"/>
                <a:gd name="T32" fmla="+- 0 8140 7330"/>
                <a:gd name="T33" fmla="*/ T32 w 1620"/>
                <a:gd name="T34" fmla="+- 0 343 343"/>
                <a:gd name="T35" fmla="*/ 343 h 1485"/>
                <a:gd name="T36" fmla="+- 0 8080 7330"/>
                <a:gd name="T37" fmla="*/ T36 w 1620"/>
                <a:gd name="T38" fmla="+- 0 463 343"/>
                <a:gd name="T39" fmla="*/ 463 h 1485"/>
                <a:gd name="T40" fmla="+- 0 8130 7330"/>
                <a:gd name="T41" fmla="*/ T40 w 1620"/>
                <a:gd name="T42" fmla="+- 0 463 343"/>
                <a:gd name="T43" fmla="*/ 463 h 1485"/>
                <a:gd name="T44" fmla="+- 0 8130 7330"/>
                <a:gd name="T45" fmla="*/ T44 w 1620"/>
                <a:gd name="T46" fmla="+- 0 1076 343"/>
                <a:gd name="T47" fmla="*/ 1076 h 1485"/>
                <a:gd name="T48" fmla="+- 0 7330 7330"/>
                <a:gd name="T49" fmla="*/ T48 w 1620"/>
                <a:gd name="T50" fmla="+- 0 1076 343"/>
                <a:gd name="T51" fmla="*/ 1076 h 1485"/>
                <a:gd name="T52" fmla="+- 0 7330 7330"/>
                <a:gd name="T53" fmla="*/ T52 w 1620"/>
                <a:gd name="T54" fmla="+- 0 1096 343"/>
                <a:gd name="T55" fmla="*/ 1096 h 1485"/>
                <a:gd name="T56" fmla="+- 0 8130 7330"/>
                <a:gd name="T57" fmla="*/ T56 w 1620"/>
                <a:gd name="T58" fmla="+- 0 1096 343"/>
                <a:gd name="T59" fmla="*/ 1096 h 1485"/>
                <a:gd name="T60" fmla="+- 0 8130 7330"/>
                <a:gd name="T61" fmla="*/ T60 w 1620"/>
                <a:gd name="T62" fmla="+- 0 1828 343"/>
                <a:gd name="T63" fmla="*/ 1828 h 1485"/>
                <a:gd name="T64" fmla="+- 0 8150 7330"/>
                <a:gd name="T65" fmla="*/ T64 w 1620"/>
                <a:gd name="T66" fmla="+- 0 1828 343"/>
                <a:gd name="T67" fmla="*/ 1828 h 1485"/>
                <a:gd name="T68" fmla="+- 0 8150 7330"/>
                <a:gd name="T69" fmla="*/ T68 w 1620"/>
                <a:gd name="T70" fmla="+- 0 1096 343"/>
                <a:gd name="T71" fmla="*/ 1096 h 1485"/>
                <a:gd name="T72" fmla="+- 0 8830 7330"/>
                <a:gd name="T73" fmla="*/ T72 w 1620"/>
                <a:gd name="T74" fmla="+- 0 1096 343"/>
                <a:gd name="T75" fmla="*/ 1096 h 1485"/>
                <a:gd name="T76" fmla="+- 0 8830 7330"/>
                <a:gd name="T77" fmla="*/ T76 w 1620"/>
                <a:gd name="T78" fmla="+- 0 1146 343"/>
                <a:gd name="T79" fmla="*/ 1146 h 1485"/>
                <a:gd name="T80" fmla="+- 0 8930 7330"/>
                <a:gd name="T81" fmla="*/ T80 w 1620"/>
                <a:gd name="T82" fmla="+- 0 1096 343"/>
                <a:gd name="T83" fmla="*/ 1096 h 1485"/>
                <a:gd name="T84" fmla="+- 0 8950 7330"/>
                <a:gd name="T85" fmla="*/ T84 w 1620"/>
                <a:gd name="T86" fmla="+- 0 1086 343"/>
                <a:gd name="T87" fmla="*/ 1086 h 14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</a:cxnLst>
              <a:rect l="0" t="0" r="r" b="b"/>
              <a:pathLst>
                <a:path w="1620" h="1485">
                  <a:moveTo>
                    <a:pt x="1620" y="743"/>
                  </a:moveTo>
                  <a:lnTo>
                    <a:pt x="1600" y="733"/>
                  </a:lnTo>
                  <a:lnTo>
                    <a:pt x="1500" y="683"/>
                  </a:lnTo>
                  <a:lnTo>
                    <a:pt x="1500" y="733"/>
                  </a:lnTo>
                  <a:lnTo>
                    <a:pt x="820" y="733"/>
                  </a:lnTo>
                  <a:lnTo>
                    <a:pt x="820" y="120"/>
                  </a:lnTo>
                  <a:lnTo>
                    <a:pt x="870" y="120"/>
                  </a:lnTo>
                  <a:lnTo>
                    <a:pt x="860" y="100"/>
                  </a:lnTo>
                  <a:lnTo>
                    <a:pt x="810" y="0"/>
                  </a:lnTo>
                  <a:lnTo>
                    <a:pt x="750" y="120"/>
                  </a:lnTo>
                  <a:lnTo>
                    <a:pt x="800" y="120"/>
                  </a:lnTo>
                  <a:lnTo>
                    <a:pt x="800" y="733"/>
                  </a:lnTo>
                  <a:lnTo>
                    <a:pt x="0" y="733"/>
                  </a:lnTo>
                  <a:lnTo>
                    <a:pt x="0" y="753"/>
                  </a:lnTo>
                  <a:lnTo>
                    <a:pt x="800" y="753"/>
                  </a:lnTo>
                  <a:lnTo>
                    <a:pt x="800" y="1485"/>
                  </a:lnTo>
                  <a:lnTo>
                    <a:pt x="820" y="1485"/>
                  </a:lnTo>
                  <a:lnTo>
                    <a:pt x="820" y="753"/>
                  </a:lnTo>
                  <a:lnTo>
                    <a:pt x="1500" y="753"/>
                  </a:lnTo>
                  <a:lnTo>
                    <a:pt x="1500" y="803"/>
                  </a:lnTo>
                  <a:lnTo>
                    <a:pt x="1600" y="753"/>
                  </a:lnTo>
                  <a:lnTo>
                    <a:pt x="1620" y="7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7735" y="640"/>
              <a:ext cx="795" cy="849"/>
            </a:xfrm>
            <a:custGeom>
              <a:avLst/>
              <a:gdLst>
                <a:gd name="T0" fmla="+- 0 8530 7735"/>
                <a:gd name="T1" fmla="*/ T0 w 795"/>
                <a:gd name="T2" fmla="+- 0 1489 640"/>
                <a:gd name="T3" fmla="*/ 1489 h 849"/>
                <a:gd name="T4" fmla="+- 0 8520 7735"/>
                <a:gd name="T5" fmla="*/ T4 w 795"/>
                <a:gd name="T6" fmla="+- 0 1386 640"/>
                <a:gd name="T7" fmla="*/ 1386 h 849"/>
                <a:gd name="T8" fmla="+- 0 8507 7735"/>
                <a:gd name="T9" fmla="*/ T8 w 795"/>
                <a:gd name="T10" fmla="+- 0 1287 640"/>
                <a:gd name="T11" fmla="*/ 1287 h 849"/>
                <a:gd name="T12" fmla="+- 0 8490 7735"/>
                <a:gd name="T13" fmla="*/ T12 w 795"/>
                <a:gd name="T14" fmla="+- 0 1194 640"/>
                <a:gd name="T15" fmla="*/ 1194 h 849"/>
                <a:gd name="T16" fmla="+- 0 8470 7735"/>
                <a:gd name="T17" fmla="*/ T16 w 795"/>
                <a:gd name="T18" fmla="+- 0 1106 640"/>
                <a:gd name="T19" fmla="*/ 1106 h 849"/>
                <a:gd name="T20" fmla="+- 0 8446 7735"/>
                <a:gd name="T21" fmla="*/ T20 w 795"/>
                <a:gd name="T22" fmla="+- 0 1024 640"/>
                <a:gd name="T23" fmla="*/ 1024 h 849"/>
                <a:gd name="T24" fmla="+- 0 8420 7735"/>
                <a:gd name="T25" fmla="*/ T24 w 795"/>
                <a:gd name="T26" fmla="+- 0 948 640"/>
                <a:gd name="T27" fmla="*/ 948 h 849"/>
                <a:gd name="T28" fmla="+- 0 8391 7735"/>
                <a:gd name="T29" fmla="*/ T28 w 795"/>
                <a:gd name="T30" fmla="+- 0 880 640"/>
                <a:gd name="T31" fmla="*/ 880 h 849"/>
                <a:gd name="T32" fmla="+- 0 8359 7735"/>
                <a:gd name="T33" fmla="*/ T32 w 795"/>
                <a:gd name="T34" fmla="+- 0 819 640"/>
                <a:gd name="T35" fmla="*/ 819 h 849"/>
                <a:gd name="T36" fmla="+- 0 8326 7735"/>
                <a:gd name="T37" fmla="*/ T36 w 795"/>
                <a:gd name="T38" fmla="+- 0 767 640"/>
                <a:gd name="T39" fmla="*/ 767 h 849"/>
                <a:gd name="T40" fmla="+- 0 8252 7735"/>
                <a:gd name="T41" fmla="*/ T40 w 795"/>
                <a:gd name="T42" fmla="+- 0 687 640"/>
                <a:gd name="T43" fmla="*/ 687 h 849"/>
                <a:gd name="T44" fmla="+- 0 8173 7735"/>
                <a:gd name="T45" fmla="*/ T44 w 795"/>
                <a:gd name="T46" fmla="+- 0 646 640"/>
                <a:gd name="T47" fmla="*/ 646 h 849"/>
                <a:gd name="T48" fmla="+- 0 8132 7735"/>
                <a:gd name="T49" fmla="*/ T48 w 795"/>
                <a:gd name="T50" fmla="+- 0 640 640"/>
                <a:gd name="T51" fmla="*/ 640 h 849"/>
                <a:gd name="T52" fmla="+- 0 8088 7735"/>
                <a:gd name="T53" fmla="*/ T52 w 795"/>
                <a:gd name="T54" fmla="+- 0 646 640"/>
                <a:gd name="T55" fmla="*/ 646 h 849"/>
                <a:gd name="T56" fmla="+- 0 8004 7735"/>
                <a:gd name="T57" fmla="*/ T56 w 795"/>
                <a:gd name="T58" fmla="+- 0 693 640"/>
                <a:gd name="T59" fmla="*/ 693 h 849"/>
                <a:gd name="T60" fmla="+- 0 7927 7735"/>
                <a:gd name="T61" fmla="*/ T60 w 795"/>
                <a:gd name="T62" fmla="+- 0 783 640"/>
                <a:gd name="T63" fmla="*/ 783 h 849"/>
                <a:gd name="T64" fmla="+- 0 7892 7735"/>
                <a:gd name="T65" fmla="*/ T64 w 795"/>
                <a:gd name="T66" fmla="+- 0 842 640"/>
                <a:gd name="T67" fmla="*/ 842 h 849"/>
                <a:gd name="T68" fmla="+- 0 7860 7735"/>
                <a:gd name="T69" fmla="*/ T68 w 795"/>
                <a:gd name="T70" fmla="+- 0 910 640"/>
                <a:gd name="T71" fmla="*/ 910 h 849"/>
                <a:gd name="T72" fmla="+- 0 7830 7735"/>
                <a:gd name="T73" fmla="*/ T72 w 795"/>
                <a:gd name="T74" fmla="+- 0 987 640"/>
                <a:gd name="T75" fmla="*/ 987 h 849"/>
                <a:gd name="T76" fmla="+- 0 7804 7735"/>
                <a:gd name="T77" fmla="*/ T76 w 795"/>
                <a:gd name="T78" fmla="+- 0 1071 640"/>
                <a:gd name="T79" fmla="*/ 1071 h 849"/>
                <a:gd name="T80" fmla="+- 0 7781 7735"/>
                <a:gd name="T81" fmla="*/ T80 w 795"/>
                <a:gd name="T82" fmla="+- 0 1162 640"/>
                <a:gd name="T83" fmla="*/ 1162 h 849"/>
                <a:gd name="T84" fmla="+- 0 7761 7735"/>
                <a:gd name="T85" fmla="*/ T84 w 795"/>
                <a:gd name="T86" fmla="+- 0 1260 640"/>
                <a:gd name="T87" fmla="*/ 1260 h 849"/>
                <a:gd name="T88" fmla="+- 0 7746 7735"/>
                <a:gd name="T89" fmla="*/ T88 w 795"/>
                <a:gd name="T90" fmla="+- 0 1364 640"/>
                <a:gd name="T91" fmla="*/ 1364 h 849"/>
                <a:gd name="T92" fmla="+- 0 7735 7735"/>
                <a:gd name="T93" fmla="*/ T92 w 795"/>
                <a:gd name="T94" fmla="+- 0 1473 640"/>
                <a:gd name="T95" fmla="*/ 1473 h 84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</a:cxnLst>
              <a:rect l="0" t="0" r="r" b="b"/>
              <a:pathLst>
                <a:path w="795" h="849">
                  <a:moveTo>
                    <a:pt x="795" y="849"/>
                  </a:moveTo>
                  <a:lnTo>
                    <a:pt x="785" y="746"/>
                  </a:lnTo>
                  <a:lnTo>
                    <a:pt x="772" y="647"/>
                  </a:lnTo>
                  <a:lnTo>
                    <a:pt x="755" y="554"/>
                  </a:lnTo>
                  <a:lnTo>
                    <a:pt x="735" y="466"/>
                  </a:lnTo>
                  <a:lnTo>
                    <a:pt x="711" y="384"/>
                  </a:lnTo>
                  <a:lnTo>
                    <a:pt x="685" y="308"/>
                  </a:lnTo>
                  <a:lnTo>
                    <a:pt x="656" y="240"/>
                  </a:lnTo>
                  <a:lnTo>
                    <a:pt x="624" y="179"/>
                  </a:lnTo>
                  <a:lnTo>
                    <a:pt x="591" y="127"/>
                  </a:lnTo>
                  <a:lnTo>
                    <a:pt x="517" y="47"/>
                  </a:lnTo>
                  <a:lnTo>
                    <a:pt x="438" y="6"/>
                  </a:lnTo>
                  <a:lnTo>
                    <a:pt x="397" y="0"/>
                  </a:lnTo>
                  <a:lnTo>
                    <a:pt x="353" y="6"/>
                  </a:lnTo>
                  <a:lnTo>
                    <a:pt x="269" y="53"/>
                  </a:lnTo>
                  <a:lnTo>
                    <a:pt x="192" y="143"/>
                  </a:lnTo>
                  <a:lnTo>
                    <a:pt x="157" y="202"/>
                  </a:lnTo>
                  <a:lnTo>
                    <a:pt x="125" y="270"/>
                  </a:lnTo>
                  <a:lnTo>
                    <a:pt x="95" y="347"/>
                  </a:lnTo>
                  <a:lnTo>
                    <a:pt x="69" y="431"/>
                  </a:lnTo>
                  <a:lnTo>
                    <a:pt x="46" y="522"/>
                  </a:lnTo>
                  <a:lnTo>
                    <a:pt x="26" y="620"/>
                  </a:lnTo>
                  <a:lnTo>
                    <a:pt x="11" y="724"/>
                  </a:lnTo>
                  <a:lnTo>
                    <a:pt x="0" y="833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659439" y="347730"/>
            <a:ext cx="6449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2400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312478"/>
              </p:ext>
            </p:extLst>
          </p:nvPr>
        </p:nvGraphicFramePr>
        <p:xfrm>
          <a:off x="2801087" y="1822597"/>
          <a:ext cx="1728879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Equation" r:id="rId3" imgW="469800" imgH="482400" progId="Equation.DSMT4">
                  <p:embed/>
                </p:oleObj>
              </mc:Choice>
              <mc:Fallback>
                <p:oleObj name="Equation" r:id="rId3" imgW="469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1087" y="1822597"/>
                        <a:ext cx="1728879" cy="97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/>
          <p:cNvSpPr/>
          <p:nvPr/>
        </p:nvSpPr>
        <p:spPr>
          <a:xfrm>
            <a:off x="4265513" y="2365808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255555"/>
              </p:ext>
            </p:extLst>
          </p:nvPr>
        </p:nvGraphicFramePr>
        <p:xfrm>
          <a:off x="8143988" y="1755641"/>
          <a:ext cx="1279525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3" name="Equation" r:id="rId5" imgW="469800" imgH="482400" progId="Equation.DSMT4">
                  <p:embed/>
                </p:oleObj>
              </mc:Choice>
              <mc:Fallback>
                <p:oleObj name="Equation" r:id="rId5" imgW="469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43988" y="1755641"/>
                        <a:ext cx="1279525" cy="979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9261406" y="2297477"/>
            <a:ext cx="1845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325845"/>
              </p:ext>
            </p:extLst>
          </p:nvPr>
        </p:nvGraphicFramePr>
        <p:xfrm>
          <a:off x="8451428" y="4098893"/>
          <a:ext cx="1728879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4" name="Equation" r:id="rId7" imgW="469800" imgH="482400" progId="Equation.DSMT4">
                  <p:embed/>
                </p:oleObj>
              </mc:Choice>
              <mc:Fallback>
                <p:oleObj name="Equation" r:id="rId7" imgW="469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451428" y="4098893"/>
                        <a:ext cx="1728879" cy="97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657408"/>
              </p:ext>
            </p:extLst>
          </p:nvPr>
        </p:nvGraphicFramePr>
        <p:xfrm>
          <a:off x="2532081" y="4170635"/>
          <a:ext cx="1728879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Equation" r:id="rId9" imgW="469800" imgH="482400" progId="Equation.DSMT4">
                  <p:embed/>
                </p:oleObj>
              </mc:Choice>
              <mc:Fallback>
                <p:oleObj name="Equation" r:id="rId9" imgW="469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32081" y="4170635"/>
                        <a:ext cx="1728879" cy="97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4157770" y="4660379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980227" y="4660379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30998" y="5733757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01930" marR="0">
              <a:spcBef>
                <a:spcPts val="290"/>
              </a:spcBef>
              <a:spcAft>
                <a:spcPts val="0"/>
              </a:spcAft>
            </a:pPr>
            <a:r>
              <a:rPr lang="vi-VN" sz="2000" b="1" u="sng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 ý: </a:t>
            </a:r>
            <a:r>
              <a:rPr lang="vi-VN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 thị hàm trùng phương nhận trục tung Oy làm trục đối xứng.</a:t>
            </a:r>
            <a:endParaRPr lang="en-US" sz="2000" b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132" y="151882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30"/>
              </a:spcBef>
              <a:spcAft>
                <a:spcPts val="0"/>
              </a:spcAft>
              <a:buSzPts val="1300"/>
              <a:tabLst>
                <a:tab pos="372110" algn="l"/>
              </a:tabLst>
            </a:pP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vi-VN" sz="24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vi-VN" sz="2400" b="1" u="heavy" kern="0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u="heavy" kern="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Khảo sát hàm nhất</a:t>
            </a:r>
            <a:r>
              <a:rPr lang="vi-VN" sz="2400" b="1" u="heavy" kern="0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u="heavy" kern="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endParaRPr lang="en-US" sz="24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vi-VN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830077"/>
              </p:ext>
            </p:extLst>
          </p:nvPr>
        </p:nvGraphicFramePr>
        <p:xfrm>
          <a:off x="3862474" y="28241"/>
          <a:ext cx="2024079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5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474" y="28241"/>
                        <a:ext cx="2024079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6856" y="912978"/>
            <a:ext cx="222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B1:TXD D=R\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208115"/>
              </p:ext>
            </p:extLst>
          </p:nvPr>
        </p:nvGraphicFramePr>
        <p:xfrm>
          <a:off x="2069396" y="671636"/>
          <a:ext cx="12207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6" name="Equation" r:id="rId5" imgW="406080" imgH="431640" progId="Equation.DSMT4">
                  <p:embed/>
                </p:oleObj>
              </mc:Choice>
              <mc:Fallback>
                <p:oleObj name="Equation" r:id="rId5" imgW="406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69396" y="671636"/>
                        <a:ext cx="1220787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36856" y="1557172"/>
            <a:ext cx="240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y=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44163"/>
              </p:ext>
            </p:extLst>
          </p:nvPr>
        </p:nvGraphicFramePr>
        <p:xfrm>
          <a:off x="2911442" y="1318540"/>
          <a:ext cx="4587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7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1442" y="1318540"/>
                        <a:ext cx="4587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3478429" y="1468477"/>
            <a:ext cx="4377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016700"/>
              </p:ext>
            </p:extLst>
          </p:nvPr>
        </p:nvGraphicFramePr>
        <p:xfrm>
          <a:off x="5564769" y="1330483"/>
          <a:ext cx="14525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8" name="Equation" r:id="rId9" imgW="482400" imgH="393480" progId="Equation.DSMT4">
                  <p:embed/>
                </p:oleObj>
              </mc:Choice>
              <mc:Fallback>
                <p:oleObj name="Equation" r:id="rId9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64769" y="1330483"/>
                        <a:ext cx="1452563" cy="798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1272" y="2512740"/>
            <a:ext cx="276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B3: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96893"/>
              </p:ext>
            </p:extLst>
          </p:nvPr>
        </p:nvGraphicFramePr>
        <p:xfrm>
          <a:off x="1891722" y="2336043"/>
          <a:ext cx="3173413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9" name="Equation" r:id="rId11" imgW="1054080" imgH="419040" progId="Equation.DSMT4">
                  <p:embed/>
                </p:oleObj>
              </mc:Choice>
              <mc:Fallback>
                <p:oleObj name="Equation" r:id="rId11" imgW="1054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91722" y="2336043"/>
                        <a:ext cx="3173413" cy="849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4785871" y="2573464"/>
            <a:ext cx="2667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điệu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7544" y="3305219"/>
            <a:ext cx="220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B4: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BBT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2569669" y="3304286"/>
            <a:ext cx="19810" cy="1611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045946" y="3653973"/>
            <a:ext cx="6165079" cy="32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25979" y="4197015"/>
            <a:ext cx="6220637" cy="43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17887" y="333325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179276" y="428882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304733"/>
              </p:ext>
            </p:extLst>
          </p:nvPr>
        </p:nvGraphicFramePr>
        <p:xfrm>
          <a:off x="2085269" y="3738366"/>
          <a:ext cx="504210" cy="480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" name="Equation" r:id="rId13" imgW="152280" imgH="228600" progId="Equation.DSMT4">
                  <p:embed/>
                </p:oleObj>
              </mc:Choice>
              <mc:Fallback>
                <p:oleObj name="Equation" r:id="rId13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085269" y="3738366"/>
                        <a:ext cx="504210" cy="480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3447600" y="3234998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96445" y="3770203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34592"/>
              </p:ext>
            </p:extLst>
          </p:nvPr>
        </p:nvGraphicFramePr>
        <p:xfrm>
          <a:off x="4874514" y="3695655"/>
          <a:ext cx="504210" cy="480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Equation" r:id="rId15" imgW="152280" imgH="228600" progId="Equation.DSMT4">
                  <p:embed/>
                </p:oleObj>
              </mc:Choice>
              <mc:Fallback>
                <p:oleObj name="Equation" r:id="rId15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74514" y="3695655"/>
                        <a:ext cx="504210" cy="480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3211132" y="4353634"/>
            <a:ext cx="3397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36856" y="4957999"/>
            <a:ext cx="8957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B5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:Tìm giao điểm của đồ thị với các trục toạ độ , lấy thêm 2 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đặc biệt để vẽ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000" b="1" u="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B6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:Vẽ đồ thị.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vi-VN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thị nhận giao điểm hai đường tiệm cận làm tâm đối xứng.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/>
          </p:cNvSpPr>
          <p:nvPr/>
        </p:nvSpPr>
        <p:spPr bwMode="auto">
          <a:xfrm>
            <a:off x="690563" y="2109916"/>
            <a:ext cx="2606429" cy="2260833"/>
          </a:xfrm>
          <a:custGeom>
            <a:avLst/>
            <a:gdLst>
              <a:gd name="T0" fmla="+- 0 2805 1672"/>
              <a:gd name="T1" fmla="*/ T0 w 2266"/>
              <a:gd name="T2" fmla="+- 0 2030 396"/>
              <a:gd name="T3" fmla="*/ 2030 h 1634"/>
              <a:gd name="T4" fmla="+- 0 2805 1672"/>
              <a:gd name="T5" fmla="*/ T4 w 2266"/>
              <a:gd name="T6" fmla="+- 0 396 396"/>
              <a:gd name="T7" fmla="*/ 396 h 1634"/>
              <a:gd name="T8" fmla="+- 0 1672 1672"/>
              <a:gd name="T9" fmla="*/ T8 w 2266"/>
              <a:gd name="T10" fmla="+- 0 1159 396"/>
              <a:gd name="T11" fmla="*/ 1159 h 1634"/>
              <a:gd name="T12" fmla="+- 0 3938 1672"/>
              <a:gd name="T13" fmla="*/ T12 w 2266"/>
              <a:gd name="T14" fmla="+- 0 1159 396"/>
              <a:gd name="T15" fmla="*/ 1159 h 1634"/>
              <a:gd name="T16" fmla="+- 0 2918 1672"/>
              <a:gd name="T17" fmla="*/ T16 w 2266"/>
              <a:gd name="T18" fmla="+- 0 467 396"/>
              <a:gd name="T19" fmla="*/ 467 h 1634"/>
              <a:gd name="T20" fmla="+- 0 2935 1672"/>
              <a:gd name="T21" fmla="*/ T20 w 2266"/>
              <a:gd name="T22" fmla="+- 0 550 396"/>
              <a:gd name="T23" fmla="*/ 550 h 1634"/>
              <a:gd name="T24" fmla="+- 0 2953 1672"/>
              <a:gd name="T25" fmla="*/ T24 w 2266"/>
              <a:gd name="T26" fmla="+- 0 632 396"/>
              <a:gd name="T27" fmla="*/ 632 h 1634"/>
              <a:gd name="T28" fmla="+- 0 2976 1672"/>
              <a:gd name="T29" fmla="*/ T28 w 2266"/>
              <a:gd name="T30" fmla="+- 0 711 396"/>
              <a:gd name="T31" fmla="*/ 711 h 1634"/>
              <a:gd name="T32" fmla="+- 0 3004 1672"/>
              <a:gd name="T33" fmla="*/ T32 w 2266"/>
              <a:gd name="T34" fmla="+- 0 785 396"/>
              <a:gd name="T35" fmla="*/ 785 h 1634"/>
              <a:gd name="T36" fmla="+- 0 3040 1672"/>
              <a:gd name="T37" fmla="*/ T36 w 2266"/>
              <a:gd name="T38" fmla="+- 0 853 396"/>
              <a:gd name="T39" fmla="*/ 853 h 1634"/>
              <a:gd name="T40" fmla="+- 0 3087 1672"/>
              <a:gd name="T41" fmla="*/ T40 w 2266"/>
              <a:gd name="T42" fmla="+- 0 913 396"/>
              <a:gd name="T43" fmla="*/ 913 h 1634"/>
              <a:gd name="T44" fmla="+- 0 3145 1672"/>
              <a:gd name="T45" fmla="*/ T44 w 2266"/>
              <a:gd name="T46" fmla="+- 0 964 396"/>
              <a:gd name="T47" fmla="*/ 964 h 1634"/>
              <a:gd name="T48" fmla="+- 0 3204 1672"/>
              <a:gd name="T49" fmla="*/ T48 w 2266"/>
              <a:gd name="T50" fmla="+- 0 996 396"/>
              <a:gd name="T51" fmla="*/ 996 h 1634"/>
              <a:gd name="T52" fmla="+- 0 3279 1672"/>
              <a:gd name="T53" fmla="*/ T52 w 2266"/>
              <a:gd name="T54" fmla="+- 0 1022 396"/>
              <a:gd name="T55" fmla="*/ 1022 h 1634"/>
              <a:gd name="T56" fmla="+- 0 3363 1672"/>
              <a:gd name="T57" fmla="*/ T56 w 2266"/>
              <a:gd name="T58" fmla="+- 0 1043 396"/>
              <a:gd name="T59" fmla="*/ 1043 h 1634"/>
              <a:gd name="T60" fmla="+- 0 3453 1672"/>
              <a:gd name="T61" fmla="*/ T60 w 2266"/>
              <a:gd name="T62" fmla="+- 0 1060 396"/>
              <a:gd name="T63" fmla="*/ 1060 h 1634"/>
              <a:gd name="T64" fmla="+- 0 3544 1672"/>
              <a:gd name="T65" fmla="*/ T64 w 2266"/>
              <a:gd name="T66" fmla="+- 0 1072 396"/>
              <a:gd name="T67" fmla="*/ 1072 h 1634"/>
              <a:gd name="T68" fmla="+- 0 3632 1672"/>
              <a:gd name="T69" fmla="*/ T68 w 2266"/>
              <a:gd name="T70" fmla="+- 0 1083 396"/>
              <a:gd name="T71" fmla="*/ 1083 h 1634"/>
              <a:gd name="T72" fmla="+- 0 3711 1672"/>
              <a:gd name="T73" fmla="*/ T72 w 2266"/>
              <a:gd name="T74" fmla="+- 0 1091 396"/>
              <a:gd name="T75" fmla="*/ 1091 h 1634"/>
              <a:gd name="T76" fmla="+- 0 3776 1672"/>
              <a:gd name="T77" fmla="*/ T76 w 2266"/>
              <a:gd name="T78" fmla="+- 0 1099 396"/>
              <a:gd name="T79" fmla="*/ 1099 h 1634"/>
              <a:gd name="T80" fmla="+- 0 3825 1672"/>
              <a:gd name="T81" fmla="*/ T80 w 2266"/>
              <a:gd name="T82" fmla="+- 0 1106 396"/>
              <a:gd name="T83" fmla="*/ 1106 h 1634"/>
              <a:gd name="T84" fmla="+- 0 1785 1672"/>
              <a:gd name="T85" fmla="*/ T84 w 2266"/>
              <a:gd name="T86" fmla="+- 0 1248 396"/>
              <a:gd name="T87" fmla="*/ 1248 h 1634"/>
              <a:gd name="T88" fmla="+- 0 1873 1672"/>
              <a:gd name="T89" fmla="*/ T88 w 2266"/>
              <a:gd name="T90" fmla="+- 0 1255 396"/>
              <a:gd name="T91" fmla="*/ 1255 h 1634"/>
              <a:gd name="T92" fmla="+- 0 1960 1672"/>
              <a:gd name="T93" fmla="*/ T92 w 2266"/>
              <a:gd name="T94" fmla="+- 0 1261 396"/>
              <a:gd name="T95" fmla="*/ 1261 h 1634"/>
              <a:gd name="T96" fmla="+- 0 2045 1672"/>
              <a:gd name="T97" fmla="*/ T96 w 2266"/>
              <a:gd name="T98" fmla="+- 0 1270 396"/>
              <a:gd name="T99" fmla="*/ 1270 h 1634"/>
              <a:gd name="T100" fmla="+- 0 2128 1672"/>
              <a:gd name="T101" fmla="*/ T100 w 2266"/>
              <a:gd name="T102" fmla="+- 0 1280 396"/>
              <a:gd name="T103" fmla="*/ 1280 h 1634"/>
              <a:gd name="T104" fmla="+- 0 2206 1672"/>
              <a:gd name="T105" fmla="*/ T104 w 2266"/>
              <a:gd name="T106" fmla="+- 0 1293 396"/>
              <a:gd name="T107" fmla="*/ 1293 h 1634"/>
              <a:gd name="T108" fmla="+- 0 2280 1672"/>
              <a:gd name="T109" fmla="*/ T108 w 2266"/>
              <a:gd name="T110" fmla="+- 0 1310 396"/>
              <a:gd name="T111" fmla="*/ 1310 h 1634"/>
              <a:gd name="T112" fmla="+- 0 2349 1672"/>
              <a:gd name="T113" fmla="*/ T112 w 2266"/>
              <a:gd name="T114" fmla="+- 0 1332 396"/>
              <a:gd name="T115" fmla="*/ 1332 h 1634"/>
              <a:gd name="T116" fmla="+- 0 2411 1672"/>
              <a:gd name="T117" fmla="*/ T116 w 2266"/>
              <a:gd name="T118" fmla="+- 0 1358 396"/>
              <a:gd name="T119" fmla="*/ 1358 h 1634"/>
              <a:gd name="T120" fmla="+- 0 2465 1672"/>
              <a:gd name="T121" fmla="*/ T120 w 2266"/>
              <a:gd name="T122" fmla="+- 0 1390 396"/>
              <a:gd name="T123" fmla="*/ 1390 h 1634"/>
              <a:gd name="T124" fmla="+- 0 2523 1672"/>
              <a:gd name="T125" fmla="*/ T124 w 2266"/>
              <a:gd name="T126" fmla="+- 0 1441 396"/>
              <a:gd name="T127" fmla="*/ 1441 h 1634"/>
              <a:gd name="T128" fmla="+- 0 2569 1672"/>
              <a:gd name="T129" fmla="*/ T128 w 2266"/>
              <a:gd name="T130" fmla="+- 0 1502 396"/>
              <a:gd name="T131" fmla="*/ 1502 h 1634"/>
              <a:gd name="T132" fmla="+- 0 2606 1672"/>
              <a:gd name="T133" fmla="*/ T132 w 2266"/>
              <a:gd name="T134" fmla="+- 0 1569 396"/>
              <a:gd name="T135" fmla="*/ 1569 h 1634"/>
              <a:gd name="T136" fmla="+- 0 2634 1672"/>
              <a:gd name="T137" fmla="*/ T136 w 2266"/>
              <a:gd name="T138" fmla="+- 0 1644 396"/>
              <a:gd name="T139" fmla="*/ 1644 h 1634"/>
              <a:gd name="T140" fmla="+- 0 2657 1672"/>
              <a:gd name="T141" fmla="*/ T140 w 2266"/>
              <a:gd name="T142" fmla="+- 0 1722 396"/>
              <a:gd name="T143" fmla="*/ 1722 h 1634"/>
              <a:gd name="T144" fmla="+- 0 2675 1672"/>
              <a:gd name="T145" fmla="*/ T144 w 2266"/>
              <a:gd name="T146" fmla="+- 0 1804 396"/>
              <a:gd name="T147" fmla="*/ 1804 h 1634"/>
              <a:gd name="T148" fmla="+- 0 2692 1672"/>
              <a:gd name="T149" fmla="*/ T148 w 2266"/>
              <a:gd name="T150" fmla="+- 0 1888 396"/>
              <a:gd name="T151" fmla="*/ 1888 h 163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</a:cxnLst>
            <a:rect l="0" t="0" r="r" b="b"/>
            <a:pathLst>
              <a:path w="2266" h="1634">
                <a:moveTo>
                  <a:pt x="1133" y="1634"/>
                </a:moveTo>
                <a:lnTo>
                  <a:pt x="1133" y="0"/>
                </a:lnTo>
                <a:moveTo>
                  <a:pt x="0" y="763"/>
                </a:moveTo>
                <a:lnTo>
                  <a:pt x="2266" y="763"/>
                </a:lnTo>
                <a:moveTo>
                  <a:pt x="1246" y="71"/>
                </a:moveTo>
                <a:lnTo>
                  <a:pt x="1263" y="154"/>
                </a:lnTo>
                <a:lnTo>
                  <a:pt x="1281" y="236"/>
                </a:lnTo>
                <a:lnTo>
                  <a:pt x="1304" y="315"/>
                </a:lnTo>
                <a:lnTo>
                  <a:pt x="1332" y="389"/>
                </a:lnTo>
                <a:lnTo>
                  <a:pt x="1368" y="457"/>
                </a:lnTo>
                <a:lnTo>
                  <a:pt x="1415" y="517"/>
                </a:lnTo>
                <a:lnTo>
                  <a:pt x="1473" y="568"/>
                </a:lnTo>
                <a:lnTo>
                  <a:pt x="1532" y="600"/>
                </a:lnTo>
                <a:lnTo>
                  <a:pt x="1607" y="626"/>
                </a:lnTo>
                <a:lnTo>
                  <a:pt x="1691" y="647"/>
                </a:lnTo>
                <a:lnTo>
                  <a:pt x="1781" y="664"/>
                </a:lnTo>
                <a:lnTo>
                  <a:pt x="1872" y="676"/>
                </a:lnTo>
                <a:lnTo>
                  <a:pt x="1960" y="687"/>
                </a:lnTo>
                <a:lnTo>
                  <a:pt x="2039" y="695"/>
                </a:lnTo>
                <a:lnTo>
                  <a:pt x="2104" y="703"/>
                </a:lnTo>
                <a:lnTo>
                  <a:pt x="2153" y="710"/>
                </a:lnTo>
                <a:moveTo>
                  <a:pt x="113" y="852"/>
                </a:moveTo>
                <a:lnTo>
                  <a:pt x="201" y="859"/>
                </a:lnTo>
                <a:lnTo>
                  <a:pt x="288" y="865"/>
                </a:lnTo>
                <a:lnTo>
                  <a:pt x="373" y="874"/>
                </a:lnTo>
                <a:lnTo>
                  <a:pt x="456" y="884"/>
                </a:lnTo>
                <a:lnTo>
                  <a:pt x="534" y="897"/>
                </a:lnTo>
                <a:lnTo>
                  <a:pt x="608" y="914"/>
                </a:lnTo>
                <a:lnTo>
                  <a:pt x="677" y="936"/>
                </a:lnTo>
                <a:lnTo>
                  <a:pt x="739" y="962"/>
                </a:lnTo>
                <a:lnTo>
                  <a:pt x="793" y="994"/>
                </a:lnTo>
                <a:lnTo>
                  <a:pt x="851" y="1045"/>
                </a:lnTo>
                <a:lnTo>
                  <a:pt x="897" y="1106"/>
                </a:lnTo>
                <a:lnTo>
                  <a:pt x="934" y="1173"/>
                </a:lnTo>
                <a:lnTo>
                  <a:pt x="962" y="1248"/>
                </a:lnTo>
                <a:lnTo>
                  <a:pt x="985" y="1326"/>
                </a:lnTo>
                <a:lnTo>
                  <a:pt x="1003" y="1408"/>
                </a:lnTo>
                <a:lnTo>
                  <a:pt x="1020" y="14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5268869" y="1958964"/>
            <a:ext cx="2509970" cy="2298530"/>
          </a:xfrm>
          <a:custGeom>
            <a:avLst/>
            <a:gdLst>
              <a:gd name="T0" fmla="+- 0 6764 5378"/>
              <a:gd name="T1" fmla="*/ T0 w 2520"/>
              <a:gd name="T2" fmla="+- 0 117 -1161"/>
              <a:gd name="T3" fmla="*/ 117 h 1454"/>
              <a:gd name="T4" fmla="+- 0 6772 5378"/>
              <a:gd name="T5" fmla="*/ T4 w 2520"/>
              <a:gd name="T6" fmla="+- 0 42 -1161"/>
              <a:gd name="T7" fmla="*/ 42 h 1454"/>
              <a:gd name="T8" fmla="+- 0 6782 5378"/>
              <a:gd name="T9" fmla="*/ T8 w 2520"/>
              <a:gd name="T10" fmla="+- 0 -30 -1161"/>
              <a:gd name="T11" fmla="*/ -30 h 1454"/>
              <a:gd name="T12" fmla="+- 0 6798 5378"/>
              <a:gd name="T13" fmla="*/ T12 w 2520"/>
              <a:gd name="T14" fmla="+- 0 -101 -1161"/>
              <a:gd name="T15" fmla="*/ -101 h 1454"/>
              <a:gd name="T16" fmla="+- 0 6821 5378"/>
              <a:gd name="T17" fmla="*/ T16 w 2520"/>
              <a:gd name="T18" fmla="+- 0 -167 -1161"/>
              <a:gd name="T19" fmla="*/ -167 h 1454"/>
              <a:gd name="T20" fmla="+- 0 6855 5378"/>
              <a:gd name="T21" fmla="*/ T20 w 2520"/>
              <a:gd name="T22" fmla="+- 0 -227 -1161"/>
              <a:gd name="T23" fmla="*/ -227 h 1454"/>
              <a:gd name="T24" fmla="+- 0 6902 5378"/>
              <a:gd name="T25" fmla="*/ T24 w 2520"/>
              <a:gd name="T26" fmla="+- 0 -281 -1161"/>
              <a:gd name="T27" fmla="*/ -281 h 1454"/>
              <a:gd name="T28" fmla="+- 0 6966 5378"/>
              <a:gd name="T29" fmla="*/ T28 w 2520"/>
              <a:gd name="T30" fmla="+- 0 -326 -1161"/>
              <a:gd name="T31" fmla="*/ -326 h 1454"/>
              <a:gd name="T32" fmla="+- 0 7020 5378"/>
              <a:gd name="T33" fmla="*/ T32 w 2520"/>
              <a:gd name="T34" fmla="+- 0 -352 -1161"/>
              <a:gd name="T35" fmla="*/ -352 h 1454"/>
              <a:gd name="T36" fmla="+- 0 7083 5378"/>
              <a:gd name="T37" fmla="*/ T36 w 2520"/>
              <a:gd name="T38" fmla="+- 0 -374 -1161"/>
              <a:gd name="T39" fmla="*/ -374 h 1454"/>
              <a:gd name="T40" fmla="+- 0 7154 5378"/>
              <a:gd name="T41" fmla="*/ T40 w 2520"/>
              <a:gd name="T42" fmla="+- 0 -392 -1161"/>
              <a:gd name="T43" fmla="*/ -392 h 1454"/>
              <a:gd name="T44" fmla="+- 0 7230 5378"/>
              <a:gd name="T45" fmla="*/ T44 w 2520"/>
              <a:gd name="T46" fmla="+- 0 -407 -1161"/>
              <a:gd name="T47" fmla="*/ -407 h 1454"/>
              <a:gd name="T48" fmla="+- 0 7312 5378"/>
              <a:gd name="T49" fmla="*/ T48 w 2520"/>
              <a:gd name="T50" fmla="+- 0 -419 -1161"/>
              <a:gd name="T51" fmla="*/ -419 h 1454"/>
              <a:gd name="T52" fmla="+- 0 7399 5378"/>
              <a:gd name="T53" fmla="*/ T52 w 2520"/>
              <a:gd name="T54" fmla="+- 0 -428 -1161"/>
              <a:gd name="T55" fmla="*/ -428 h 1454"/>
              <a:gd name="T56" fmla="+- 0 7489 5378"/>
              <a:gd name="T57" fmla="*/ T56 w 2520"/>
              <a:gd name="T58" fmla="+- 0 -436 -1161"/>
              <a:gd name="T59" fmla="*/ -436 h 1454"/>
              <a:gd name="T60" fmla="+- 0 7582 5378"/>
              <a:gd name="T61" fmla="*/ T60 w 2520"/>
              <a:gd name="T62" fmla="+- 0 -442 -1161"/>
              <a:gd name="T63" fmla="*/ -442 h 1454"/>
              <a:gd name="T64" fmla="+- 0 7676 5378"/>
              <a:gd name="T65" fmla="*/ T64 w 2520"/>
              <a:gd name="T66" fmla="+- 0 -447 -1161"/>
              <a:gd name="T67" fmla="*/ -447 h 1454"/>
              <a:gd name="T68" fmla="+- 0 7772 5378"/>
              <a:gd name="T69" fmla="*/ T68 w 2520"/>
              <a:gd name="T70" fmla="+- 0 -452 -1161"/>
              <a:gd name="T71" fmla="*/ -452 h 1454"/>
              <a:gd name="T72" fmla="+- 0 6588 5378"/>
              <a:gd name="T73" fmla="*/ T72 w 2520"/>
              <a:gd name="T74" fmla="+- 0 -1161 -1161"/>
              <a:gd name="T75" fmla="*/ -1161 h 1454"/>
              <a:gd name="T76" fmla="+- 0 6588 5378"/>
              <a:gd name="T77" fmla="*/ T76 w 2520"/>
              <a:gd name="T78" fmla="+- 0 293 -1161"/>
              <a:gd name="T79" fmla="*/ 293 h 1454"/>
              <a:gd name="T80" fmla="+- 0 5378 5378"/>
              <a:gd name="T81" fmla="*/ T80 w 2520"/>
              <a:gd name="T82" fmla="+- 0 -465 -1161"/>
              <a:gd name="T83" fmla="*/ -465 h 1454"/>
              <a:gd name="T84" fmla="+- 0 7898 5378"/>
              <a:gd name="T85" fmla="*/ T84 w 2520"/>
              <a:gd name="T86" fmla="+- 0 -465 -1161"/>
              <a:gd name="T87" fmla="*/ -465 h 1454"/>
              <a:gd name="T88" fmla="+- 0 5580 5378"/>
              <a:gd name="T89" fmla="*/ T88 w 2520"/>
              <a:gd name="T90" fmla="+- 0 -528 -1161"/>
              <a:gd name="T91" fmla="*/ -528 h 1454"/>
              <a:gd name="T92" fmla="+- 0 5672 5378"/>
              <a:gd name="T93" fmla="*/ T92 w 2520"/>
              <a:gd name="T94" fmla="+- 0 -523 -1161"/>
              <a:gd name="T95" fmla="*/ -523 h 1454"/>
              <a:gd name="T96" fmla="+- 0 5763 5378"/>
              <a:gd name="T97" fmla="*/ T96 w 2520"/>
              <a:gd name="T98" fmla="+- 0 -519 -1161"/>
              <a:gd name="T99" fmla="*/ -519 h 1454"/>
              <a:gd name="T100" fmla="+- 0 5852 5378"/>
              <a:gd name="T101" fmla="*/ T100 w 2520"/>
              <a:gd name="T102" fmla="+- 0 -517 -1161"/>
              <a:gd name="T103" fmla="*/ -517 h 1454"/>
              <a:gd name="T104" fmla="+- 0 5938 5378"/>
              <a:gd name="T105" fmla="*/ T104 w 2520"/>
              <a:gd name="T106" fmla="+- 0 -517 -1161"/>
              <a:gd name="T107" fmla="*/ -517 h 1454"/>
              <a:gd name="T108" fmla="+- 0 6020 5378"/>
              <a:gd name="T109" fmla="*/ T108 w 2520"/>
              <a:gd name="T110" fmla="+- 0 -521 -1161"/>
              <a:gd name="T111" fmla="*/ -521 h 1454"/>
              <a:gd name="T112" fmla="+- 0 6097 5378"/>
              <a:gd name="T113" fmla="*/ T112 w 2520"/>
              <a:gd name="T114" fmla="+- 0 -530 -1161"/>
              <a:gd name="T115" fmla="*/ -530 h 1454"/>
              <a:gd name="T116" fmla="+- 0 6167 5378"/>
              <a:gd name="T117" fmla="*/ T116 w 2520"/>
              <a:gd name="T118" fmla="+- 0 -544 -1161"/>
              <a:gd name="T119" fmla="*/ -544 h 1454"/>
              <a:gd name="T120" fmla="+- 0 6230 5378"/>
              <a:gd name="T121" fmla="*/ T120 w 2520"/>
              <a:gd name="T122" fmla="+- 0 -564 -1161"/>
              <a:gd name="T123" fmla="*/ -564 h 1454"/>
              <a:gd name="T124" fmla="+- 0 6285 5378"/>
              <a:gd name="T125" fmla="*/ T124 w 2520"/>
              <a:gd name="T126" fmla="+- 0 -592 -1161"/>
              <a:gd name="T127" fmla="*/ -592 h 1454"/>
              <a:gd name="T128" fmla="+- 0 6343 5378"/>
              <a:gd name="T129" fmla="*/ T128 w 2520"/>
              <a:gd name="T130" fmla="+- 0 -639 -1161"/>
              <a:gd name="T131" fmla="*/ -639 h 1454"/>
              <a:gd name="T132" fmla="+- 0 6387 5378"/>
              <a:gd name="T133" fmla="*/ T132 w 2520"/>
              <a:gd name="T134" fmla="+- 0 -698 -1161"/>
              <a:gd name="T135" fmla="*/ -698 h 1454"/>
              <a:gd name="T136" fmla="+- 0 6420 5378"/>
              <a:gd name="T137" fmla="*/ T136 w 2520"/>
              <a:gd name="T138" fmla="+- 0 -766 -1161"/>
              <a:gd name="T139" fmla="*/ -766 h 1454"/>
              <a:gd name="T140" fmla="+- 0 6444 5378"/>
              <a:gd name="T141" fmla="*/ T140 w 2520"/>
              <a:gd name="T142" fmla="+- 0 -842 -1161"/>
              <a:gd name="T143" fmla="*/ -842 h 1454"/>
              <a:gd name="T144" fmla="+- 0 6462 5378"/>
              <a:gd name="T145" fmla="*/ T144 w 2520"/>
              <a:gd name="T146" fmla="+- 0 -924 -1161"/>
              <a:gd name="T147" fmla="*/ -924 h 1454"/>
              <a:gd name="T148" fmla="+- 0 6476 5378"/>
              <a:gd name="T149" fmla="*/ T148 w 2520"/>
              <a:gd name="T150" fmla="+- 0 -1010 -1161"/>
              <a:gd name="T151" fmla="*/ -1010 h 1454"/>
              <a:gd name="T152" fmla="+- 0 6487 5378"/>
              <a:gd name="T153" fmla="*/ T152 w 2520"/>
              <a:gd name="T154" fmla="+- 0 -1098 -1161"/>
              <a:gd name="T155" fmla="*/ -1098 h 145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</a:cxnLst>
            <a:rect l="0" t="0" r="r" b="b"/>
            <a:pathLst>
              <a:path w="2520" h="1454">
                <a:moveTo>
                  <a:pt x="1386" y="1278"/>
                </a:moveTo>
                <a:lnTo>
                  <a:pt x="1394" y="1203"/>
                </a:lnTo>
                <a:lnTo>
                  <a:pt x="1404" y="1131"/>
                </a:lnTo>
                <a:lnTo>
                  <a:pt x="1420" y="1060"/>
                </a:lnTo>
                <a:lnTo>
                  <a:pt x="1443" y="994"/>
                </a:lnTo>
                <a:lnTo>
                  <a:pt x="1477" y="934"/>
                </a:lnTo>
                <a:lnTo>
                  <a:pt x="1524" y="880"/>
                </a:lnTo>
                <a:lnTo>
                  <a:pt x="1588" y="835"/>
                </a:lnTo>
                <a:lnTo>
                  <a:pt x="1642" y="809"/>
                </a:lnTo>
                <a:lnTo>
                  <a:pt x="1705" y="787"/>
                </a:lnTo>
                <a:lnTo>
                  <a:pt x="1776" y="769"/>
                </a:lnTo>
                <a:lnTo>
                  <a:pt x="1852" y="754"/>
                </a:lnTo>
                <a:lnTo>
                  <a:pt x="1934" y="742"/>
                </a:lnTo>
                <a:lnTo>
                  <a:pt x="2021" y="733"/>
                </a:lnTo>
                <a:lnTo>
                  <a:pt x="2111" y="725"/>
                </a:lnTo>
                <a:lnTo>
                  <a:pt x="2204" y="719"/>
                </a:lnTo>
                <a:lnTo>
                  <a:pt x="2298" y="714"/>
                </a:lnTo>
                <a:lnTo>
                  <a:pt x="2394" y="709"/>
                </a:lnTo>
                <a:moveTo>
                  <a:pt x="1210" y="0"/>
                </a:moveTo>
                <a:lnTo>
                  <a:pt x="1210" y="1454"/>
                </a:lnTo>
                <a:moveTo>
                  <a:pt x="0" y="696"/>
                </a:moveTo>
                <a:lnTo>
                  <a:pt x="2520" y="696"/>
                </a:lnTo>
                <a:moveTo>
                  <a:pt x="202" y="633"/>
                </a:moveTo>
                <a:lnTo>
                  <a:pt x="294" y="638"/>
                </a:lnTo>
                <a:lnTo>
                  <a:pt x="385" y="642"/>
                </a:lnTo>
                <a:lnTo>
                  <a:pt x="474" y="644"/>
                </a:lnTo>
                <a:lnTo>
                  <a:pt x="560" y="644"/>
                </a:lnTo>
                <a:lnTo>
                  <a:pt x="642" y="640"/>
                </a:lnTo>
                <a:lnTo>
                  <a:pt x="719" y="631"/>
                </a:lnTo>
                <a:lnTo>
                  <a:pt x="789" y="617"/>
                </a:lnTo>
                <a:lnTo>
                  <a:pt x="852" y="597"/>
                </a:lnTo>
                <a:lnTo>
                  <a:pt x="907" y="569"/>
                </a:lnTo>
                <a:lnTo>
                  <a:pt x="965" y="522"/>
                </a:lnTo>
                <a:lnTo>
                  <a:pt x="1009" y="463"/>
                </a:lnTo>
                <a:lnTo>
                  <a:pt x="1042" y="395"/>
                </a:lnTo>
                <a:lnTo>
                  <a:pt x="1066" y="319"/>
                </a:lnTo>
                <a:lnTo>
                  <a:pt x="1084" y="237"/>
                </a:lnTo>
                <a:lnTo>
                  <a:pt x="1098" y="151"/>
                </a:lnTo>
                <a:lnTo>
                  <a:pt x="1109" y="6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517606"/>
              </p:ext>
            </p:extLst>
          </p:nvPr>
        </p:nvGraphicFramePr>
        <p:xfrm>
          <a:off x="3755275" y="864238"/>
          <a:ext cx="2024079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55275" y="864238"/>
                        <a:ext cx="2024079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949699" y="1032662"/>
            <a:ext cx="2805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958251"/>
              </p:ext>
            </p:extLst>
          </p:nvPr>
        </p:nvGraphicFramePr>
        <p:xfrm>
          <a:off x="690563" y="4664366"/>
          <a:ext cx="24225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5" imgW="888840" imgH="228600" progId="Equation.DSMT4">
                  <p:embed/>
                </p:oleObj>
              </mc:Choice>
              <mc:Fallback>
                <p:oleObj name="Equation" r:id="rId5" imgW="888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0563" y="4664366"/>
                        <a:ext cx="2422525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210973"/>
              </p:ext>
            </p:extLst>
          </p:nvPr>
        </p:nvGraphicFramePr>
        <p:xfrm>
          <a:off x="5002839" y="4782490"/>
          <a:ext cx="242252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7" imgW="888840" imgH="228600" progId="Equation.DSMT4">
                  <p:embed/>
                </p:oleObj>
              </mc:Choice>
              <mc:Fallback>
                <p:oleObj name="Equation" r:id="rId7" imgW="888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2839" y="4782490"/>
                        <a:ext cx="2422525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05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3944" y="586971"/>
            <a:ext cx="495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III.CÁC VÍ DỤ: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955" y="1080684"/>
            <a:ext cx="63930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2552" y="1752083"/>
            <a:ext cx="7098406" cy="720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marR="0">
              <a:spcBef>
                <a:spcPts val="5"/>
              </a:spcBef>
              <a:spcAft>
                <a:spcPts val="0"/>
              </a:spcAft>
            </a:pP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vi-VN" sz="2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Khảo sát sự biến thiên và vẽ đồ thị hàm </a:t>
            </a:r>
            <a:r>
              <a:rPr lang="vi-VN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2100" marR="0">
              <a:spcBef>
                <a:spcPts val="5"/>
              </a:spcBef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vi-VN" sz="2000" dirty="0" smtClean="0">
                <a:latin typeface="+mj-lt"/>
                <a:ea typeface="Times New Roman" panose="02020603050405020304" pitchFamily="18" charset="0"/>
              </a:rPr>
              <a:t>y</a:t>
            </a:r>
            <a:r>
              <a:rPr lang="vi-VN" sz="2000" spc="-55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+mj-lt"/>
                <a:ea typeface="Times New Roman" panose="02020603050405020304" pitchFamily="18" charset="0"/>
              </a:rPr>
              <a:t>=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000" dirty="0" smtClean="0">
                <a:latin typeface="+mj-lt"/>
              </a:rPr>
              <a:t>x</a:t>
            </a:r>
            <a:r>
              <a:rPr lang="vi-VN" sz="2000" baseline="30000" dirty="0" smtClean="0">
                <a:latin typeface="+mj-lt"/>
              </a:rPr>
              <a:t>3</a:t>
            </a:r>
            <a:r>
              <a:rPr lang="vi-VN" sz="2000" dirty="0" smtClean="0">
                <a:latin typeface="+mj-lt"/>
              </a:rPr>
              <a:t> </a:t>
            </a:r>
            <a:r>
              <a:rPr lang="vi-VN" sz="2000" dirty="0">
                <a:latin typeface="+mj-lt"/>
              </a:rPr>
              <a:t>- </a:t>
            </a:r>
            <a:r>
              <a:rPr lang="vi-VN" sz="2000" dirty="0" smtClean="0">
                <a:latin typeface="+mj-lt"/>
              </a:rPr>
              <a:t>3x</a:t>
            </a:r>
            <a:r>
              <a:rPr lang="en-US" sz="2000" dirty="0" smtClean="0">
                <a:latin typeface="+mj-lt"/>
              </a:rPr>
              <a:t>+1</a:t>
            </a:r>
            <a:r>
              <a:rPr lang="vi-VN" sz="2000" dirty="0" smtClean="0">
                <a:latin typeface="+mj-lt"/>
              </a:rPr>
              <a:t> </a:t>
            </a:r>
            <a:r>
              <a:rPr lang="vi-VN" sz="2000" spc="-14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+mj-lt"/>
                <a:ea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1955" y="2512312"/>
            <a:ext cx="12016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3710" marR="0">
              <a:spcBef>
                <a:spcPts val="170"/>
              </a:spcBef>
              <a:spcAft>
                <a:spcPts val="0"/>
              </a:spcAft>
            </a:pPr>
            <a:r>
              <a:rPr lang="vi-VN" sz="2000" b="1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vi-VN" sz="2000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b="1" u="sng" kern="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97755" y="3007642"/>
            <a:ext cx="275681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TXĐ: D = 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y’ = 3x</a:t>
            </a:r>
            <a:r>
              <a:rPr kumimoji="0" lang="vi-VN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- 3 = 3(x</a:t>
            </a:r>
            <a:r>
              <a:rPr kumimoji="0" lang="vi-VN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-1).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24283" y="3294913"/>
            <a:ext cx="24915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y’ = 0 </a:t>
            </a:r>
            <a:r>
              <a:rPr lang="vi-VN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Û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</a:t>
            </a:r>
            <a:r>
              <a:rPr lang="vi-VN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vi-VN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 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311332"/>
              </p:ext>
            </p:extLst>
          </p:nvPr>
        </p:nvGraphicFramePr>
        <p:xfrm>
          <a:off x="5777227" y="3053553"/>
          <a:ext cx="3555622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3" imgW="1231560" imgH="457200" progId="Equation.DSMT4">
                  <p:embed/>
                </p:oleObj>
              </mc:Choice>
              <mc:Fallback>
                <p:oleObj name="Equation" r:id="rId3" imgW="1231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77227" y="3053553"/>
                        <a:ext cx="3555622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21433" y="4089151"/>
            <a:ext cx="1694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Bảng biến thiên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image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2823941" y="4530578"/>
            <a:ext cx="6297769" cy="122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10030" y="4243187"/>
            <a:ext cx="0" cy="1796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907074" y="4995304"/>
            <a:ext cx="6297769" cy="122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926958" y="43055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973044"/>
              </p:ext>
            </p:extLst>
          </p:nvPr>
        </p:nvGraphicFramePr>
        <p:xfrm>
          <a:off x="2824894" y="4681124"/>
          <a:ext cx="504210" cy="480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Equation" r:id="rId6" imgW="152280" imgH="228600" progId="Equation.DSMT4">
                  <p:embed/>
                </p:oleObj>
              </mc:Choice>
              <mc:Fallback>
                <p:oleObj name="Equation" r:id="rId6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24894" y="4681124"/>
                        <a:ext cx="504210" cy="480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2907074" y="556187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601852"/>
              </p:ext>
            </p:extLst>
          </p:nvPr>
        </p:nvGraphicFramePr>
        <p:xfrm>
          <a:off x="3310030" y="4243187"/>
          <a:ext cx="83681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Equation" r:id="rId8" imgW="241200" imgH="126720" progId="Equation.DSMT4">
                  <p:embed/>
                </p:oleObj>
              </mc:Choice>
              <mc:Fallback>
                <p:oleObj name="Equation" r:id="rId8" imgW="24120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10030" y="4243187"/>
                        <a:ext cx="83681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648223" y="4155002"/>
            <a:ext cx="2703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-1                                  1</a:t>
            </a:r>
            <a:endParaRPr lang="en-US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219738"/>
              </p:ext>
            </p:extLst>
          </p:nvPr>
        </p:nvGraphicFramePr>
        <p:xfrm>
          <a:off x="8289730" y="4179806"/>
          <a:ext cx="83661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Equation" r:id="rId10" imgW="241200" imgH="139680" progId="Equation.DSMT4">
                  <p:embed/>
                </p:oleObj>
              </mc:Choice>
              <mc:Fallback>
                <p:oleObj name="Equation" r:id="rId10" imgW="24120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89730" y="4179806"/>
                        <a:ext cx="836613" cy="29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021676" y="4705467"/>
            <a:ext cx="51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            0               -                  0                +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688908" y="5239887"/>
            <a:ext cx="1112122" cy="555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085879" y="5304282"/>
            <a:ext cx="1544451" cy="4911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7136990" y="5161380"/>
            <a:ext cx="1339402" cy="555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849199" y="547373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59964" y="565839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503832"/>
              </p:ext>
            </p:extLst>
          </p:nvPr>
        </p:nvGraphicFramePr>
        <p:xfrm>
          <a:off x="3238516" y="5549880"/>
          <a:ext cx="83681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" name="Equation" r:id="rId12" imgW="241200" imgH="126720" progId="Equation.DSMT4">
                  <p:embed/>
                </p:oleObj>
              </mc:Choice>
              <mc:Fallback>
                <p:oleObj name="Equation" r:id="rId12" imgW="24120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38516" y="5549880"/>
                        <a:ext cx="83681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012049"/>
              </p:ext>
            </p:extLst>
          </p:nvPr>
        </p:nvGraphicFramePr>
        <p:xfrm>
          <a:off x="8510654" y="5036038"/>
          <a:ext cx="83661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" name="Equation" r:id="rId14" imgW="241200" imgH="139680" progId="Equation.DSMT4">
                  <p:embed/>
                </p:oleObj>
              </mc:Choice>
              <mc:Fallback>
                <p:oleObj name="Equation" r:id="rId14" imgW="24120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510654" y="5036038"/>
                        <a:ext cx="836613" cy="293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1168714" y="5983929"/>
            <a:ext cx="8465713" cy="129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marR="1329055">
              <a:lnSpc>
                <a:spcPct val="110000"/>
              </a:lnSpc>
              <a:spcBef>
                <a:spcPts val="805"/>
              </a:spcBef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Hàm số đồng biến trên </a:t>
            </a:r>
            <a:r>
              <a:rPr lang="vi-VN" sz="2400" dirty="0">
                <a:latin typeface="Symbol" panose="05050102010706020507" pitchFamily="18" charset="2"/>
                <a:ea typeface="Times New Roman" panose="02020603050405020304" pitchFamily="18" charset="0"/>
              </a:rPr>
              <a:t>(</a:t>
            </a:r>
            <a:r>
              <a:rPr lang="vi-VN" dirty="0">
                <a:latin typeface="Symbol" panose="05050102010706020507" pitchFamily="18" charset="2"/>
                <a:ea typeface="Times New Roman" panose="02020603050405020304" pitchFamily="18" charset="0"/>
              </a:rPr>
              <a:t>-¥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vi-VN" spc="10" dirty="0"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vi-VN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vi-VN" sz="2400" spc="10" dirty="0">
                <a:latin typeface="Symbol" panose="05050102010706020507" pitchFamily="18" charset="2"/>
                <a:ea typeface="Times New Roman" panose="02020603050405020304" pitchFamily="18" charset="0"/>
              </a:rPr>
              <a:t>)</a:t>
            </a:r>
            <a:r>
              <a:rPr lang="vi-VN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</a:t>
            </a:r>
            <a:r>
              <a:rPr lang="vi-VN" sz="2400" spc="-70" dirty="0">
                <a:latin typeface="Symbol" panose="05050102010706020507" pitchFamily="18" charset="2"/>
                <a:ea typeface="Times New Roman" panose="02020603050405020304" pitchFamily="18" charset="0"/>
              </a:rPr>
              <a:t>(</a:t>
            </a:r>
            <a:r>
              <a:rPr lang="vi-VN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1; </a:t>
            </a:r>
            <a:r>
              <a:rPr lang="vi-VN" spc="15" dirty="0">
                <a:latin typeface="Symbol" panose="05050102010706020507" pitchFamily="18" charset="2"/>
                <a:ea typeface="Times New Roman" panose="02020603050405020304" pitchFamily="18" charset="0"/>
              </a:rPr>
              <a:t>+¥</a:t>
            </a:r>
            <a:r>
              <a:rPr lang="vi-VN" sz="2400" spc="15" dirty="0">
                <a:latin typeface="Symbol" panose="05050102010706020507" pitchFamily="18" charset="2"/>
                <a:ea typeface="Times New Roman" panose="02020603050405020304" pitchFamily="18" charset="0"/>
              </a:rPr>
              <a:t>)</a:t>
            </a:r>
            <a:r>
              <a:rPr lang="vi-VN" sz="2400" spc="-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nghịch biến trên (-1; 1). Hàm số đạt cực đại tại điểm (-1; 2), cực tiểu tại điểm (1;2).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vi-VN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5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7" grpId="0"/>
      <p:bldP spid="26" grpId="0"/>
      <p:bldP spid="27" grpId="0"/>
      <p:bldP spid="28" grpId="0"/>
      <p:bldP spid="30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1795"/>
            <a:ext cx="8336924" cy="129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marR="1329055">
              <a:lnSpc>
                <a:spcPct val="110000"/>
              </a:lnSpc>
              <a:spcBef>
                <a:spcPts val="805"/>
              </a:spcBef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Hàm số đồng biến trên </a:t>
            </a:r>
            <a:r>
              <a:rPr lang="vi-VN" sz="2400" dirty="0">
                <a:latin typeface="Symbol" panose="05050102010706020507" pitchFamily="18" charset="2"/>
                <a:ea typeface="Times New Roman" panose="02020603050405020304" pitchFamily="18" charset="0"/>
              </a:rPr>
              <a:t>(</a:t>
            </a:r>
            <a:r>
              <a:rPr lang="vi-VN" dirty="0">
                <a:latin typeface="Symbol" panose="05050102010706020507" pitchFamily="18" charset="2"/>
                <a:ea typeface="Times New Roman" panose="02020603050405020304" pitchFamily="18" charset="0"/>
              </a:rPr>
              <a:t>-¥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vi-VN" spc="10" dirty="0"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vi-VN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vi-VN" sz="2400" spc="10" dirty="0">
                <a:latin typeface="Symbol" panose="05050102010706020507" pitchFamily="18" charset="2"/>
                <a:ea typeface="Times New Roman" panose="02020603050405020304" pitchFamily="18" charset="0"/>
              </a:rPr>
              <a:t>)</a:t>
            </a:r>
            <a:r>
              <a:rPr lang="vi-VN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</a:t>
            </a:r>
            <a:r>
              <a:rPr lang="vi-VN" sz="2400" spc="-70" dirty="0">
                <a:latin typeface="Symbol" panose="05050102010706020507" pitchFamily="18" charset="2"/>
                <a:ea typeface="Times New Roman" panose="02020603050405020304" pitchFamily="18" charset="0"/>
              </a:rPr>
              <a:t>(</a:t>
            </a:r>
            <a:r>
              <a:rPr lang="vi-VN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1; </a:t>
            </a:r>
            <a:r>
              <a:rPr lang="vi-VN" spc="15" dirty="0">
                <a:latin typeface="Symbol" panose="05050102010706020507" pitchFamily="18" charset="2"/>
                <a:ea typeface="Times New Roman" panose="02020603050405020304" pitchFamily="18" charset="0"/>
              </a:rPr>
              <a:t>+¥</a:t>
            </a:r>
            <a:r>
              <a:rPr lang="vi-VN" sz="2400" spc="15" dirty="0">
                <a:latin typeface="Symbol" panose="05050102010706020507" pitchFamily="18" charset="2"/>
                <a:ea typeface="Times New Roman" panose="02020603050405020304" pitchFamily="18" charset="0"/>
              </a:rPr>
              <a:t>)</a:t>
            </a:r>
            <a:r>
              <a:rPr lang="vi-VN" sz="2400" spc="-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nghịch biến trên (-1; 1). Hàm số đạt cực đại tại điểm (-1; 2), cực tiểu tại điểm (1;2).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vi-VN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108202"/>
            <a:ext cx="1853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9570" marR="0">
              <a:spcBef>
                <a:spcPts val="740"/>
              </a:spcBef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Điểm đặc biệt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446045"/>
              </p:ext>
            </p:extLst>
          </p:nvPr>
        </p:nvGraphicFramePr>
        <p:xfrm>
          <a:off x="1996912" y="1327096"/>
          <a:ext cx="621445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743"/>
                <a:gridCol w="1035743"/>
                <a:gridCol w="1035743"/>
                <a:gridCol w="1035743"/>
                <a:gridCol w="1035743"/>
                <a:gridCol w="10357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313" l="9211" r="8947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11337" y="2292626"/>
            <a:ext cx="723900" cy="45653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082" b="89796" l="2557" r="9858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6348" y="4583935"/>
            <a:ext cx="4449807" cy="4667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857" b="96021" l="3300" r="9703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53071" y="1961321"/>
            <a:ext cx="2982958" cy="442622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22785" y1="21579" x2="22785" y2="21579"/>
                        <a14:foregroundMark x1="31013" y1="15263" x2="31013" y2="15263"/>
                        <a14:foregroundMark x1="37342" y1="15789" x2="37342" y2="15789"/>
                        <a14:foregroundMark x1="44304" y1="15263" x2="44304" y2="15263"/>
                        <a14:foregroundMark x1="51266" y1="15263" x2="51266" y2="15263"/>
                        <a14:foregroundMark x1="57595" y1="15263" x2="57595" y2="15263"/>
                        <a14:foregroundMark x1="63924" y1="15789" x2="63924" y2="15789"/>
                        <a14:foregroundMark x1="71519" y1="15263" x2="71519" y2="15263"/>
                        <a14:foregroundMark x1="79747" y1="15789" x2="79747" y2="15789"/>
                        <a14:foregroundMark x1="22785" y1="25789" x2="22785" y2="25789"/>
                        <a14:foregroundMark x1="22785" y1="32105" x2="22785" y2="32105"/>
                        <a14:foregroundMark x1="22785" y1="37368" x2="22785" y2="37368"/>
                        <a14:foregroundMark x1="22785" y1="42632" x2="22785" y2="42632"/>
                        <a14:foregroundMark x1="22785" y1="49474" x2="22785" y2="49474"/>
                        <a14:foregroundMark x1="23418" y1="53158" x2="23418" y2="53158"/>
                        <a14:foregroundMark x1="22785" y1="58947" x2="22785" y2="58947"/>
                        <a14:foregroundMark x1="22785" y1="65263" x2="22785" y2="65263"/>
                        <a14:foregroundMark x1="22785" y1="70000" x2="22785" y2="70000"/>
                        <a14:foregroundMark x1="22785" y1="75789" x2="22785" y2="75789"/>
                        <a14:foregroundMark x1="22785" y1="80526" x2="22785" y2="805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04165" y="2787914"/>
            <a:ext cx="786880" cy="242778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614" b="100000" l="0" r="100000">
                        <a14:foregroundMark x1="56173" y1="26506" x2="56173" y2="26506"/>
                        <a14:foregroundMark x1="56173" y1="33735" x2="56173" y2="33735"/>
                        <a14:foregroundMark x1="56173" y1="40964" x2="56173" y2="40964"/>
                        <a14:foregroundMark x1="54938" y1="47590" x2="54938" y2="47590"/>
                        <a14:foregroundMark x1="47531" y1="56627" x2="47531" y2="56627"/>
                        <a14:foregroundMark x1="40741" y1="57229" x2="40741" y2="57229"/>
                        <a14:foregroundMark x1="33951" y1="57229" x2="33951" y2="57229"/>
                        <a14:foregroundMark x1="26543" y1="58434" x2="26543" y2="5843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11337" y="4386470"/>
            <a:ext cx="1543050" cy="200107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223465" y="2231221"/>
            <a:ext cx="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88920" y="4766676"/>
            <a:ext cx="67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58422" y="4766676"/>
            <a:ext cx="265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41295" y="4508185"/>
            <a:ext cx="5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88678" y="4148795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12449" y="3025776"/>
            <a:ext cx="41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56226" y="4498587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15426" y="5215696"/>
            <a:ext cx="46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958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4" grpId="0"/>
      <p:bldP spid="25" grpId="0"/>
      <p:bldP spid="29" grpId="0"/>
      <p:bldP spid="31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5841" y="333709"/>
            <a:ext cx="4631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000" b="1" u="sng" dirty="0" err="1">
                <a:latin typeface="Times New Roman" panose="02020603050405020304" pitchFamily="18" charset="0"/>
              </a:rPr>
              <a:t>Ví</a:t>
            </a:r>
            <a:r>
              <a:rPr lang="en-US" sz="2000" b="1" u="sng" dirty="0">
                <a:latin typeface="Times New Roman" panose="02020603050405020304" pitchFamily="18" charset="0"/>
              </a:rPr>
              <a:t> dụ2: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Khảo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hàm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</a:rPr>
              <a:t> y = -x</a:t>
            </a:r>
            <a:r>
              <a:rPr lang="en-US" sz="2000" baseline="30000" dirty="0">
                <a:latin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</a:rPr>
              <a:t>+3x</a:t>
            </a:r>
            <a:r>
              <a:rPr lang="en-US" sz="2000" baseline="30000" dirty="0">
                <a:latin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</a:rPr>
              <a:t>-3x+2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964773"/>
            <a:ext cx="115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3710" marR="0">
              <a:spcBef>
                <a:spcPts val="170"/>
              </a:spcBef>
              <a:spcAft>
                <a:spcPts val="0"/>
              </a:spcAft>
            </a:pPr>
            <a:r>
              <a:rPr lang="vi-VN" b="1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vi-VN" u="sng" kern="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b="1" u="sng" kern="0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5841" y="156505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TXĐ: D = 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y’ =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vi-VN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+6x 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5841" y="2242289"/>
            <a:ext cx="30991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y’ = 0 </a:t>
            </a:r>
            <a:r>
              <a:rPr lang="vi-VN" dirty="0" smtClean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Û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 -3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vi-VN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+6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x-3</a:t>
            </a:r>
            <a:r>
              <a:rPr lang="vi-VN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89791"/>
              </p:ext>
            </p:extLst>
          </p:nvPr>
        </p:nvGraphicFramePr>
        <p:xfrm>
          <a:off x="3205297" y="2311348"/>
          <a:ext cx="15033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3" imgW="520560" imgH="177480" progId="Equation.DSMT4">
                  <p:embed/>
                </p:oleObj>
              </mc:Choice>
              <mc:Fallback>
                <p:oleObj name="Equation" r:id="rId3" imgW="520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5297" y="2311348"/>
                        <a:ext cx="1503362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27012" y="2857964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latin typeface="Times New Roman" panose="02020603050405020304" pitchFamily="18" charset="0"/>
                <a:ea typeface="Times New Roman" panose="02020603050405020304" pitchFamily="18" charset="0"/>
              </a:rPr>
              <a:t>Bảng biến thiên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2396431" y="3173778"/>
            <a:ext cx="6644537" cy="35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dirty="0" smtClean="0">
                <a:solidFill>
                  <a:srgbClr val="141DDA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141DDA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742127" y="2857964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313435" y="2773256"/>
            <a:ext cx="6341168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dirty="0" smtClean="0">
                <a:latin typeface="Times New Roman" panose="02020603050405020304" pitchFamily="18" charset="0"/>
              </a:rPr>
              <a:t>x       </a:t>
            </a:r>
            <a:r>
              <a:rPr lang="en-US" dirty="0">
                <a:latin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                     </a:t>
            </a:r>
            <a:r>
              <a:rPr lang="en-US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                  1                                       +</a:t>
            </a:r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 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2377740" y="3639314"/>
            <a:ext cx="662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96432" y="3269982"/>
            <a:ext cx="5774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latin typeface="Times New Roman" panose="02020603050405020304" pitchFamily="18" charset="0"/>
              </a:rPr>
              <a:t>y’               </a:t>
            </a:r>
            <a:r>
              <a:rPr lang="en-US" dirty="0" smtClean="0">
                <a:latin typeface="Times New Roman" panose="02020603050405020304" pitchFamily="18" charset="0"/>
              </a:rPr>
              <a:t>    </a:t>
            </a:r>
            <a:r>
              <a:rPr lang="en-US" dirty="0">
                <a:latin typeface="Times New Roman" panose="02020603050405020304" pitchFamily="18" charset="0"/>
              </a:rPr>
              <a:t>-             </a:t>
            </a:r>
            <a:r>
              <a:rPr lang="en-US" dirty="0" smtClean="0">
                <a:latin typeface="Times New Roman" panose="02020603050405020304" pitchFamily="18" charset="0"/>
              </a:rPr>
              <a:t>                0                      -                  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77740" y="380026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25679" y="3684085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+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205297" y="3800269"/>
            <a:ext cx="4831120" cy="429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015158" y="4053417"/>
            <a:ext cx="48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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742127" y="4282854"/>
            <a:ext cx="4977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hàm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nghịch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R </a:t>
            </a:r>
            <a:r>
              <a:rPr lang="en-US" sz="20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cực</a:t>
            </a:r>
            <a:r>
              <a:rPr 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trị</a:t>
            </a:r>
            <a:r>
              <a:rPr lang="en-US" dirty="0" smtClean="0">
                <a:solidFill>
                  <a:srgbClr val="141DDA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dirty="0">
              <a:solidFill>
                <a:srgbClr val="141DDA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090608"/>
              </p:ext>
            </p:extLst>
          </p:nvPr>
        </p:nvGraphicFramePr>
        <p:xfrm>
          <a:off x="604838" y="5167313"/>
          <a:ext cx="4103821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5" imgW="1434960" imgH="482400" progId="Equation.DSMT4">
                  <p:embed/>
                </p:oleObj>
              </mc:Choice>
              <mc:Fallback>
                <p:oleObj name="Equation" r:id="rId5" imgW="1434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4838" y="5167313"/>
                        <a:ext cx="4103821" cy="982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90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626" y="1354359"/>
            <a:ext cx="7230037" cy="447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8490" y="399245"/>
            <a:ext cx="5396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099257" y="721217"/>
            <a:ext cx="32454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17821" y="491475"/>
            <a:ext cx="0" cy="862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70091" y="399245"/>
            <a:ext cx="450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70091" y="864962"/>
            <a:ext cx="347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35165" y="431237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0            1            2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762520" y="969239"/>
            <a:ext cx="258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2            1            2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1229</TotalTime>
  <Words>900</Words>
  <Application>Microsoft Office PowerPoint</Application>
  <PresentationFormat>Widescreen</PresentationFormat>
  <Paragraphs>193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Symbol</vt:lpstr>
      <vt:lpstr>Times New Roman</vt:lpstr>
      <vt:lpstr>Celestial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77</cp:revision>
  <dcterms:created xsi:type="dcterms:W3CDTF">2021-08-25T23:47:23Z</dcterms:created>
  <dcterms:modified xsi:type="dcterms:W3CDTF">2021-08-29T13:23:37Z</dcterms:modified>
</cp:coreProperties>
</file>